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0" r:id="rId5"/>
    <p:sldId id="269" r:id="rId6"/>
    <p:sldId id="270" r:id="rId7"/>
    <p:sldId id="259" r:id="rId8"/>
    <p:sldId id="261" r:id="rId9"/>
    <p:sldId id="262" r:id="rId10"/>
    <p:sldId id="266" r:id="rId11"/>
    <p:sldId id="263" r:id="rId12"/>
    <p:sldId id="267" r:id="rId13"/>
    <p:sldId id="268" r:id="rId14"/>
    <p:sldId id="264" r:id="rId15"/>
    <p:sldId id="265" r:id="rId16"/>
    <p:sldId id="271" r:id="rId17"/>
    <p:sldId id="272" r:id="rId1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Styl pośredni 1 — Ak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Styl pośredni 1 — Ak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Styl jasny 3 — Ak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08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ABD7A-EEAD-48A9-927E-91E10751C02F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12469-65D1-4469-AAD6-E5B1231B705B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12469-65D1-4469-AAD6-E5B1231B705B}" type="slidenum">
              <a:rPr lang="pl-PL" smtClean="0"/>
              <a:pPr/>
              <a:t>3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6C0737-4930-4D58-9108-106C3FA50B48}" type="slidenum">
              <a:rPr lang="pl-PL" smtClean="0"/>
              <a:pPr/>
              <a:t>13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52F57-B3E3-4A40-9028-AB0735C28393}" type="datetimeFigureOut">
              <a:rPr lang="pl-PL" smtClean="0"/>
              <a:pPr/>
              <a:t>2014-06-26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DFB71-5B1B-4EAF-8E44-EC392CF0C663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Arkusz_programu_Microsoft_Office_Excel_97_2003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a 7"/>
          <p:cNvGrpSpPr/>
          <p:nvPr/>
        </p:nvGrpSpPr>
        <p:grpSpPr>
          <a:xfrm>
            <a:off x="7812360" y="3091877"/>
            <a:ext cx="1063112" cy="769171"/>
            <a:chOff x="3182021" y="619596"/>
            <a:chExt cx="1224230" cy="906355"/>
          </a:xfrm>
        </p:grpSpPr>
        <p:pic>
          <p:nvPicPr>
            <p:cNvPr id="9" name="Picture 2" descr="D:\oslak\Moje dokumenty\EPSA 2013\EPSA_logo201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30786" y="619596"/>
              <a:ext cx="746290" cy="603602"/>
            </a:xfrm>
            <a:prstGeom prst="rect">
              <a:avLst/>
            </a:prstGeom>
            <a:noFill/>
          </p:spPr>
        </p:pic>
        <p:sp>
          <p:nvSpPr>
            <p:cNvPr id="10" name="pole tekstowe 9"/>
            <p:cNvSpPr txBox="1"/>
            <p:nvPr/>
          </p:nvSpPr>
          <p:spPr>
            <a:xfrm>
              <a:off x="3182021" y="1253950"/>
              <a:ext cx="1224230" cy="272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900" b="1" dirty="0" err="1" smtClean="0">
                  <a:latin typeface="Arial Black" pitchFamily="34" charset="0"/>
                  <a:cs typeface="Arial" pitchFamily="34" charset="0"/>
                </a:rPr>
                <a:t>Award</a:t>
              </a:r>
              <a:r>
                <a:rPr lang="pl-PL" sz="900" b="1" dirty="0" smtClean="0">
                  <a:latin typeface="Arial Black" pitchFamily="34" charset="0"/>
                  <a:cs typeface="Arial" pitchFamily="34" charset="0"/>
                </a:rPr>
                <a:t> Winner</a:t>
              </a:r>
              <a:endParaRPr lang="pl-PL" sz="900" b="1" dirty="0">
                <a:latin typeface="Arial Black" pitchFamily="34" charset="0"/>
                <a:cs typeface="Arial" pitchFamily="34" charset="0"/>
              </a:endParaRPr>
            </a:p>
          </p:txBody>
        </p:sp>
      </p:grp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4624"/>
            <a:ext cx="1512168" cy="872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C:\Biuro\FORUM_BISE\prezentacja\herbb_ko_przezr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1628800"/>
            <a:ext cx="1146278" cy="648072"/>
          </a:xfrm>
          <a:prstGeom prst="rect">
            <a:avLst/>
          </a:prstGeom>
          <a:noFill/>
          <a:ln w="34925"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</p:spPr>
      </p:pic>
      <p:pic>
        <p:nvPicPr>
          <p:cNvPr id="6" name="Obraz 10" descr="PNEC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5949280"/>
            <a:ext cx="648072" cy="65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8" descr="logoENC_seul_vertical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4437112"/>
            <a:ext cx="95118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Łącznik prosty 13"/>
          <p:cNvCxnSpPr/>
          <p:nvPr/>
        </p:nvCxnSpPr>
        <p:spPr>
          <a:xfrm>
            <a:off x="7452320" y="144016"/>
            <a:ext cx="0" cy="652534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Prostokąt 15"/>
          <p:cNvSpPr/>
          <p:nvPr/>
        </p:nvSpPr>
        <p:spPr>
          <a:xfrm>
            <a:off x="0" y="332656"/>
            <a:ext cx="7380312" cy="612068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/>
            <a:endParaRPr lang="pl-PL" sz="3600" b="1" dirty="0" smtClean="0"/>
          </a:p>
          <a:p>
            <a:pPr algn="ctr"/>
            <a:r>
              <a:rPr lang="pl-PL" sz="3600" b="1" dirty="0" smtClean="0"/>
              <a:t>Współpraca miast w ramach europejskich i krajowych programów pro-klimatycznych </a:t>
            </a:r>
            <a:endParaRPr lang="pl-PL" sz="3600" b="1" dirty="0" smtClean="0"/>
          </a:p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algn="ctr"/>
            <a:r>
              <a:rPr lang="pl-PL" sz="1400" dirty="0" smtClean="0"/>
              <a:t>Łódzkie Energetyczne, 25-27 czerwca 2014</a:t>
            </a:r>
            <a:endParaRPr lang="pl-PL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iekt 1"/>
          <p:cNvGraphicFramePr>
            <a:graphicFrameLocks/>
          </p:cNvGraphicFramePr>
          <p:nvPr/>
        </p:nvGraphicFramePr>
        <p:xfrm>
          <a:off x="715094" y="1236563"/>
          <a:ext cx="7745338" cy="5432797"/>
        </p:xfrm>
        <a:graphic>
          <a:graphicData uri="http://schemas.openxmlformats.org/presentationml/2006/ole">
            <p:oleObj spid="_x0000_s3075" name="Worksheet" r:id="rId3" imgW="6953250" imgH="4781550" progId="Excel.Sheet.8">
              <p:embed/>
            </p:oleObj>
          </a:graphicData>
        </a:graphic>
      </p:graphicFrame>
      <p:sp>
        <p:nvSpPr>
          <p:cNvPr id="12" name="Prostokąt 11"/>
          <p:cNvSpPr/>
          <p:nvPr/>
        </p:nvSpPr>
        <p:spPr>
          <a:xfrm>
            <a:off x="-36512" y="437763"/>
            <a:ext cx="8424936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Stan i prognoza emisji CO2 w </a:t>
            </a:r>
            <a:r>
              <a:rPr lang="pl-PL" sz="2400" dirty="0">
                <a:solidFill>
                  <a:schemeClr val="bg1"/>
                </a:solidFill>
                <a:latin typeface="Candara" pitchFamily="34" charset="0"/>
              </a:rPr>
              <a:t>g</a:t>
            </a:r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minie Bielsko-Biała 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539552" y="1061332"/>
          <a:ext cx="8136904" cy="5752044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504056"/>
                <a:gridCol w="1440160"/>
                <a:gridCol w="1909577"/>
                <a:gridCol w="1318139"/>
                <a:gridCol w="955901"/>
                <a:gridCol w="1113543"/>
                <a:gridCol w="895528"/>
              </a:tblGrid>
              <a:tr h="179347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Podsumowanie 22 </a:t>
                      </a:r>
                      <a:r>
                        <a:rPr lang="pl-PL" sz="1300" u="none" strike="noStrike" dirty="0" err="1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SEAPów</a:t>
                      </a:r>
                      <a:r>
                        <a:rPr lang="pl-PL" sz="1300" u="none" strike="noStrike" dirty="0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 z polskich </a:t>
                      </a:r>
                      <a:r>
                        <a:rPr lang="pl-PL" sz="1300" u="none" strike="noStrike" dirty="0" err="1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gmin</a:t>
                      </a:r>
                      <a:endParaRPr lang="en-US" sz="1300" b="1" i="0" u="none" strike="noStrike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5978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Lp.</a:t>
                      </a:r>
                      <a:endParaRPr lang="pl-PL" sz="1300" b="1" i="0" u="none" strike="noStrike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Nazwa gminy</a:t>
                      </a:r>
                      <a:endParaRPr lang="pl-PL" sz="1300" b="1" i="0" u="none" strike="noStrike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Całkowita redukcja emisji CO2 zaplanowana w SEAP</a:t>
                      </a:r>
                      <a:endParaRPr lang="en-US" sz="1300" b="1" i="0" u="none" strike="noStrike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Koszt planowanej redukcji emisji CO2</a:t>
                      </a:r>
                      <a:endParaRPr lang="en-US" sz="1300" b="1" i="0" u="none" strike="noStrike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Koszt redukcji 1 tony CO2</a:t>
                      </a:r>
                      <a:endParaRPr lang="en-US" sz="1300" b="1" i="0" u="none" strike="noStrike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Czy gmina rozpoczęła</a:t>
                      </a:r>
                      <a:r>
                        <a:rPr lang="pl-PL" sz="1300" u="none" strike="noStrike" baseline="0" dirty="0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 realizację </a:t>
                      </a:r>
                      <a:r>
                        <a:rPr lang="pl-PL" sz="1300" u="none" strike="noStrike" dirty="0" err="1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SEAPu</a:t>
                      </a:r>
                      <a:r>
                        <a:rPr lang="pl-PL" sz="1300" u="none" strike="noStrike" dirty="0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? </a:t>
                      </a:r>
                      <a:endParaRPr lang="en-US" sz="1300" b="1" i="0" u="none" strike="noStrike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 smtClean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Populacja</a:t>
                      </a:r>
                      <a:endParaRPr lang="pl-PL" sz="1300" b="1" i="0" u="none" strike="noStrike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43477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[tony]</a:t>
                      </a:r>
                      <a:endParaRPr lang="pl-PL" sz="1300" b="1" i="0" u="none" strike="noStrike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[PLN]</a:t>
                      </a:r>
                      <a:endParaRPr lang="pl-PL" sz="1300" b="1" i="0" u="none" strike="noStrike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solidFill>
                            <a:schemeClr val="tx1"/>
                          </a:solidFill>
                          <a:latin typeface="Candara" pitchFamily="34" charset="0"/>
                        </a:rPr>
                        <a:t>[PLN]</a:t>
                      </a:r>
                      <a:endParaRPr lang="pl-PL" sz="1300" b="1" i="0" u="none" strike="noStrike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125543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Chorzele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22 107,00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10 980 000,00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496,68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latin typeface="Candara" pitchFamily="34" charset="0"/>
                        </a:rPr>
                        <a:t>2 807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2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Łękawica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5 022,59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18 150 000,00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3 613,67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4 375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3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Jasienica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16 902,00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59 865 000,00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3 541,89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5 119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4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Szczyrk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5 769,56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6 624 000,00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1 148,09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5 782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21641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5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Raciechowice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15 030,31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7 405 147,00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492,68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6 022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6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Lubianka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10 747,00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27 015 000,00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2 513,72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6 400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7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Jaworze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9 161,18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2 700 000,00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294,72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6 723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8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Bestwina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11 737,00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5 740 000,00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489,05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11 074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9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Wilkowice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7 916,30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10 245 000,00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1 294,17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12 174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Kozy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10 949,00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17 080 000,00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1 559,96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12 194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11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Wilamowice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13 011,50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2 015 000,00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154,86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14 888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12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Porąbka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12 607,33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8 331 000,00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660,81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15 307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21641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13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Władysławowo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453 584,00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89 376 100,00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197,04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15 328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14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Ustka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17 362,00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2 160 000,00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124,41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16 379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15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Kolbuszowa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1 920,00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3 274 551,60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1 705,50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25 107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16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Bielawa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38 697,00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82 761 124,00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2 138,70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31 699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17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Dzierżoniów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161 937,00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158 422 634,00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978,30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>
                          <a:latin typeface="Candara" pitchFamily="34" charset="0"/>
                        </a:rPr>
                        <a:t>34 952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18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Ełk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20 777,00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13 325 445,00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641,36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latin typeface="Candara" pitchFamily="34" charset="0"/>
                        </a:rPr>
                        <a:t>59 666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19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>
                          <a:latin typeface="Candara" pitchFamily="34" charset="0"/>
                        </a:rPr>
                        <a:t>Piaseczno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133 064,00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133 000 000,00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999,52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74 235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20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Bielsko-Biała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182 817,00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304 019 000,00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1 662,97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latin typeface="Candara" pitchFamily="34" charset="0"/>
                        </a:rPr>
                        <a:t>174 370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11956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21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Bydgoszcz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894 855,00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1 473 277 000,00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1 646,39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latin typeface="Candara" pitchFamily="34" charset="0"/>
                        </a:rPr>
                        <a:t>363 020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21641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22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Warszawa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286955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6 118 995,00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16 433 837 360,00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>
                          <a:latin typeface="Candara" pitchFamily="34" charset="0"/>
                        </a:rPr>
                        <a:t>2 685,71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 smtClean="0">
                          <a:latin typeface="Candara" pitchFamily="34" charset="0"/>
                        </a:rPr>
                        <a:t>tak</a:t>
                      </a:r>
                      <a:r>
                        <a:rPr lang="pl-PL" sz="1300" u="none" strike="noStrike" baseline="0" dirty="0" smtClean="0">
                          <a:latin typeface="Candara" pitchFamily="34" charset="0"/>
                        </a:rPr>
                        <a:t>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latin typeface="Candara" pitchFamily="34" charset="0"/>
                        </a:rPr>
                        <a:t>1 711 324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  <a:tr h="216412">
                <a:tc>
                  <a:txBody>
                    <a:bodyPr/>
                    <a:lstStyle/>
                    <a:p>
                      <a:pPr algn="l" fontAlgn="b"/>
                      <a:endParaRPr lang="pl-PL" sz="1300" b="1" i="0" u="none" strike="noStrike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Razem: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8 164 968,77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u="none" strike="noStrike" dirty="0">
                          <a:latin typeface="Candara" pitchFamily="34" charset="0"/>
                        </a:rPr>
                        <a:t>18 869 603 361,60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l-PL" sz="1300" b="1" i="0" u="none" strike="noStrike" dirty="0">
                        <a:solidFill>
                          <a:srgbClr val="000000"/>
                        </a:solidFill>
                        <a:latin typeface="Candara" pitchFamily="34" charset="0"/>
                      </a:endParaRPr>
                    </a:p>
                  </a:txBody>
                  <a:tcPr marL="5978" marR="5978" marT="5978" marB="0" anchor="ctr"/>
                </a:tc>
              </a:tr>
            </a:tbl>
          </a:graphicData>
        </a:graphic>
      </p:graphicFrame>
      <p:sp>
        <p:nvSpPr>
          <p:cNvPr id="4" name="Prostokąt 3"/>
          <p:cNvSpPr/>
          <p:nvPr/>
        </p:nvSpPr>
        <p:spPr>
          <a:xfrm>
            <a:off x="-36512" y="437763"/>
            <a:ext cx="6048672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Redukcja CO2 i koszty z nią związane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4427984" y="1131123"/>
            <a:ext cx="453650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l-PL" sz="17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Projekt „50/</a:t>
            </a:r>
            <a:r>
              <a:rPr lang="pl-PL" sz="17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50</a:t>
            </a:r>
            <a:r>
              <a:rPr lang="pl-PL" sz="17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 Europejska Sieć Centrów Edukacyjnych” jest projektem europejskim, który w Polsce jest koordynowany i finansowany przez Stowarzyszenie Gmin Polska Sieć Energy </a:t>
            </a:r>
            <a:r>
              <a:rPr lang="pl-PL" sz="17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Cities</a:t>
            </a:r>
            <a:r>
              <a:rPr lang="pl-PL" sz="17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, a współfinansowanie zapewnia program „Inteligentna Energia – Europa”.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 sz="1700" dirty="0" smtClean="0">
              <a:latin typeface="Candara" pitchFamily="34" charset="0"/>
              <a:ea typeface="Times New Roman" pitchFamily="18" charset="0"/>
              <a:cs typeface="Arial Unicode MS" pitchFamily="34" charset="-128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sz="1700" dirty="0" smtClean="0">
                <a:latin typeface="Candara" pitchFamily="34" charset="0"/>
                <a:ea typeface="Times New Roman" pitchFamily="18" charset="0"/>
                <a:cs typeface="Arial Unicode MS" pitchFamily="34" charset="-128"/>
              </a:rPr>
              <a:t>Projekt dąży do maksymalnego zaangażowania uczniów w realizację praktycznych pomysłów zmierzających do osiągnięcia oszczędności dzięki zmniejszeniu zużycia energii. Idea metodologii „50/</a:t>
            </a:r>
            <a:r>
              <a:rPr lang="pl-PL" sz="1700" dirty="0" err="1" smtClean="0">
                <a:latin typeface="Candara" pitchFamily="34" charset="0"/>
                <a:ea typeface="Times New Roman" pitchFamily="18" charset="0"/>
                <a:cs typeface="Arial Unicode MS" pitchFamily="34" charset="-128"/>
              </a:rPr>
              <a:t>50</a:t>
            </a:r>
            <a:r>
              <a:rPr lang="pl-PL" sz="1700" dirty="0" smtClean="0">
                <a:latin typeface="Candara" pitchFamily="34" charset="0"/>
                <a:ea typeface="Times New Roman" pitchFamily="18" charset="0"/>
                <a:cs typeface="Arial Unicode MS" pitchFamily="34" charset="-128"/>
              </a:rPr>
              <a:t>” zakłada, że dzięki podjętym działaniom uda się  osiągnąć w tych szkołach przynajmniej 2,5% oszczędności energii rocznie, z czego połowa zaoszczędzonych pieniędzy przypadnie gminie, a połowa szkole. Zaleca się, by przeznaczenie środków przypadających szkole miało charakter motywacji do oszczędzania dla szkoły, </a:t>
            </a:r>
            <a:br>
              <a:rPr lang="pl-PL" sz="1700" dirty="0" smtClean="0">
                <a:latin typeface="Candara" pitchFamily="34" charset="0"/>
                <a:ea typeface="Times New Roman" pitchFamily="18" charset="0"/>
                <a:cs typeface="Arial Unicode MS" pitchFamily="34" charset="-128"/>
              </a:rPr>
            </a:br>
            <a:r>
              <a:rPr lang="pl-PL" sz="1700" dirty="0" smtClean="0">
                <a:latin typeface="Candara" pitchFamily="34" charset="0"/>
                <a:ea typeface="Times New Roman" pitchFamily="18" charset="0"/>
                <a:cs typeface="Arial Unicode MS" pitchFamily="34" charset="-128"/>
              </a:rPr>
              <a:t>a szczególnie dla jej uczniów. </a:t>
            </a:r>
            <a:endParaRPr lang="pl-PL" sz="1700" dirty="0" smtClean="0">
              <a:latin typeface="Candara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3888432" cy="31820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Prostokąt 9"/>
          <p:cNvSpPr/>
          <p:nvPr/>
        </p:nvSpPr>
        <p:spPr>
          <a:xfrm>
            <a:off x="-36512" y="437763"/>
            <a:ext cx="4320480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EURONET 50/</a:t>
            </a:r>
            <a:r>
              <a:rPr lang="pl-PL" sz="2400" dirty="0" err="1" smtClean="0">
                <a:solidFill>
                  <a:schemeClr val="bg1"/>
                </a:solidFill>
                <a:latin typeface="Candara" pitchFamily="34" charset="0"/>
              </a:rPr>
              <a:t>50</a:t>
            </a:r>
            <a:endParaRPr lang="pl-PL" sz="2400" dirty="0" smtClean="0">
              <a:solidFill>
                <a:schemeClr val="bg1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4355976" y="1049823"/>
            <a:ext cx="45365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500" dirty="0" smtClean="0">
                <a:latin typeface="Candara" pitchFamily="34" charset="0"/>
              </a:rPr>
              <a:t>Projekt „ENGAGE” jest projektem, który jest organizowany przez europejskie stowarzyszenie gmin Energy </a:t>
            </a:r>
            <a:r>
              <a:rPr lang="pl-PL" sz="1500" dirty="0" err="1" smtClean="0">
                <a:latin typeface="Candara" pitchFamily="34" charset="0"/>
              </a:rPr>
              <a:t>Cities</a:t>
            </a:r>
            <a:r>
              <a:rPr lang="pl-PL" sz="1500" dirty="0" smtClean="0">
                <a:latin typeface="Candara" pitchFamily="34" charset="0"/>
              </a:rPr>
              <a:t>, a współfinansowane w wysokości 75% środków kwalifikowanych zapewnia EACI (Agencja Wykonawcza ds. Konkurencyjności i Innowacji Komisji Europejskiej) w ramach Programu „Inteligentna Energia – Europa”.</a:t>
            </a:r>
          </a:p>
          <a:p>
            <a:pPr algn="just"/>
            <a:endParaRPr lang="pl-PL" sz="1500" dirty="0" smtClean="0">
              <a:latin typeface="Candara" pitchFamily="34" charset="0"/>
            </a:endParaRPr>
          </a:p>
          <a:p>
            <a:pPr algn="just"/>
            <a:r>
              <a:rPr lang="pl-PL" sz="1500" dirty="0" smtClean="0">
                <a:latin typeface="Candara" pitchFamily="34" charset="0"/>
              </a:rPr>
              <a:t>Projekt ten jest skierowany do trzech zasadniczych grup docelowych: pracownicy samorządu, organizacje lokalne oraz mieszkańcy  miasta. Projekt ten ma na celu budowanie świadomości ekologicznej w tych trzech grupach odbiorców po to, by wpływać na zmiany zachowań i podejmowane decyzje ludności dotyczące sposobu korzystania z energii, tak by </a:t>
            </a:r>
            <a:br>
              <a:rPr lang="pl-PL" sz="1500" dirty="0" smtClean="0">
                <a:latin typeface="Candara" pitchFamily="34" charset="0"/>
              </a:rPr>
            </a:br>
            <a:r>
              <a:rPr lang="pl-PL" sz="1500" dirty="0" smtClean="0">
                <a:latin typeface="Candara" pitchFamily="34" charset="0"/>
              </a:rPr>
              <a:t>w konsekwencji prowadziło to do zmniejszenia emisji zanieczyszczeń powietrza i CO2. Przy okazji realizacji tego projektu ma powstać europejska sieć samorządów, które będą mogły swe doświadczenie przekazywać kolejnym samorządom, rozszerzając </a:t>
            </a:r>
            <a:br>
              <a:rPr lang="pl-PL" sz="1500" dirty="0" smtClean="0">
                <a:latin typeface="Candara" pitchFamily="34" charset="0"/>
              </a:rPr>
            </a:br>
            <a:r>
              <a:rPr lang="pl-PL" sz="1500" dirty="0" smtClean="0">
                <a:latin typeface="Candara" pitchFamily="34" charset="0"/>
              </a:rPr>
              <a:t>i wzmacniając efekty projektu również po jego zakończeniu. </a:t>
            </a:r>
          </a:p>
          <a:p>
            <a:pPr algn="just"/>
            <a:endParaRPr lang="pl-PL" sz="1500" dirty="0" smtClean="0">
              <a:latin typeface="Candara" pitchFamily="34" charset="0"/>
            </a:endParaRPr>
          </a:p>
          <a:p>
            <a:pPr algn="just"/>
            <a:r>
              <a:rPr lang="pl-PL" sz="1500" dirty="0" smtClean="0">
                <a:latin typeface="Candara" pitchFamily="34" charset="0"/>
              </a:rPr>
              <a:t>Do udziału w projekcie zaproszonych zostało 12 miast europejskich.</a:t>
            </a:r>
          </a:p>
          <a:p>
            <a:pPr algn="just"/>
            <a:endParaRPr lang="pl-PL" sz="1500" dirty="0" smtClean="0">
              <a:latin typeface="Candara" pitchFamily="34" charset="0"/>
            </a:endParaRPr>
          </a:p>
          <a:p>
            <a:pPr algn="just"/>
            <a:endParaRPr lang="pl-PL" sz="1500" dirty="0" smtClean="0">
              <a:latin typeface="Candara" pitchFamily="34" charset="0"/>
            </a:endParaRPr>
          </a:p>
          <a:p>
            <a:pPr algn="just"/>
            <a:endParaRPr lang="pl-PL" sz="1500" dirty="0" smtClean="0">
              <a:latin typeface="Candara" pitchFamily="34" charset="0"/>
            </a:endParaRPr>
          </a:p>
        </p:txBody>
      </p:sp>
      <p:pic>
        <p:nvPicPr>
          <p:cNvPr id="9" name="Obraz 8" descr="biuro pze_eng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3055" y="1268761"/>
            <a:ext cx="3598894" cy="5112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Obraz 9" descr="PM_krywult_eng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3055" y="1268760"/>
            <a:ext cx="3602245" cy="51125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1996" y="1268760"/>
            <a:ext cx="3612820" cy="51061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055" y="1268760"/>
            <a:ext cx="3612881" cy="5112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Prostokąt 14"/>
          <p:cNvSpPr/>
          <p:nvPr/>
        </p:nvSpPr>
        <p:spPr>
          <a:xfrm>
            <a:off x="-36512" y="437763"/>
            <a:ext cx="4320480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Projekt „ENGAGE”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292080" y="980728"/>
            <a:ext cx="381642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12 czerwca 2014 odbył się czwarty już Beskidzki Festiwal Dobrej Energii. </a:t>
            </a:r>
            <a:r>
              <a:rPr kumimoji="0" lang="pl-PL" sz="13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Jak</a:t>
            </a: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 co roku przewodnią ideą wydarzenia było uświadomienie mieszkańcom Bielska-Białej, że ich codzienne działania w zakresie oszczędzania energii mogą mieć ogromny wpływ na efekt zauważalny w całym mieście, a także w ich budżecie domowym i firmowym.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pl-PL" sz="13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W tym roku festiwal odbył się na terenie Bielskiego Centrum Kultury i parku Słowackiego, gdzie można było przyjąć dzieci i młodzież łącznie z 50-ciu przedszkoli, szkół podstawowych, gimnazjów </a:t>
            </a:r>
            <a:b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</a:b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i szkół</a:t>
            </a:r>
            <a:r>
              <a:rPr kumimoji="0" lang="pl-PL" sz="13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 </a:t>
            </a:r>
            <a:r>
              <a:rPr kumimoji="0" lang="pl-PL" sz="13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ponadgimnazjalnych</a:t>
            </a: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l-PL" sz="1300" dirty="0">
              <a:latin typeface="Candara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Wręczone zostały nagrody i wyróżnienia zdobyte </a:t>
            </a:r>
            <a:b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</a:b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w szkolnych konkursach „Szanuj energię, chroń klimat”, a w powietrze poleciały zielone baloniki </a:t>
            </a:r>
            <a:b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</a:b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z energetycznym przesłaniem naszej kampanii.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pl-PL" sz="13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Nowością czwartego festiwalu energii była gra miejska dedykowana zarówno uczniom, przedszkolakom, </a:t>
            </a:r>
            <a:r>
              <a:rPr kumimoji="0" lang="pl-PL" sz="13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jak</a:t>
            </a: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 i ich rodzinom. </a:t>
            </a:r>
            <a:b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</a:b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/>
            </a:r>
            <a:b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</a:b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Wieczorem odbyła się uroczysta Gala, podczas której wręczone zostały nagrody </a:t>
            </a:r>
            <a:r>
              <a:rPr lang="pl-PL" sz="1300" dirty="0">
                <a:latin typeface="Candara" pitchFamily="34" charset="0"/>
              </a:rPr>
              <a:t>i</a:t>
            </a:r>
            <a:r>
              <a:rPr kumimoji="0" lang="pl-PL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</a:rPr>
              <a:t> wyróżnienia dla zasłużonych firm, instytucji i osób w dziedzinie działań energooszczędnych..</a:t>
            </a:r>
          </a:p>
        </p:txBody>
      </p:sp>
      <p:sp>
        <p:nvSpPr>
          <p:cNvPr id="10" name="Prostokąt 9"/>
          <p:cNvSpPr/>
          <p:nvPr/>
        </p:nvSpPr>
        <p:spPr>
          <a:xfrm>
            <a:off x="-36512" y="437763"/>
            <a:ext cx="6048672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Beskidzki Festiwal Dobrej Energii</a:t>
            </a:r>
          </a:p>
        </p:txBody>
      </p:sp>
      <p:pic>
        <p:nvPicPr>
          <p:cNvPr id="11" name="Obraz 10" descr="IMG_28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571" y="1916832"/>
            <a:ext cx="4970493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Obraz 12" descr="IMG_36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7571" y="1916832"/>
            <a:ext cx="4968552" cy="3311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Obraz 15" descr="IMG_25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7571" y="1916832"/>
            <a:ext cx="4970493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Obraz 16" descr="IMG_27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7571" y="1916832"/>
            <a:ext cx="4970493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Obraz 17" descr="IMG_283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7571" y="1916831"/>
            <a:ext cx="4968552" cy="3311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Obraz 11" descr="IMG_346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97651" y="1230686"/>
            <a:ext cx="3528392" cy="52946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Obraz 13" descr="IMG_373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7571" y="1916831"/>
            <a:ext cx="4968552" cy="3311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Obraz 14" descr="IMG_390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7571" y="1916831"/>
            <a:ext cx="4968552" cy="3311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3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179512" y="1340768"/>
            <a:ext cx="8712968" cy="4680520"/>
            <a:chOff x="251520" y="1196752"/>
            <a:chExt cx="8712968" cy="4680520"/>
          </a:xfrm>
        </p:grpSpPr>
        <p:pic>
          <p:nvPicPr>
            <p:cNvPr id="3" name="Picture 6" descr="grafika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457278">
              <a:off x="6556877" y="3285644"/>
              <a:ext cx="2336175" cy="231874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4" name="Picture 8" descr="grafik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1520" y="1206483"/>
              <a:ext cx="1800200" cy="467078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Prostokąt 4"/>
            <p:cNvSpPr/>
            <p:nvPr/>
          </p:nvSpPr>
          <p:spPr>
            <a:xfrm>
              <a:off x="2195736" y="1196752"/>
              <a:ext cx="6768752" cy="14003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pl-PL" sz="1700" dirty="0" smtClean="0">
                  <a:latin typeface="Candara" pitchFamily="34" charset="0"/>
                </a:rPr>
                <a:t>W konkursie o Europejską Nagrodę Sektora Publicznego (</a:t>
              </a:r>
              <a:r>
                <a:rPr lang="pl-PL" sz="1700" dirty="0" err="1" smtClean="0">
                  <a:latin typeface="Candara" pitchFamily="34" charset="0"/>
                </a:rPr>
                <a:t>European</a:t>
              </a:r>
              <a:r>
                <a:rPr lang="pl-PL" sz="1700" dirty="0" smtClean="0">
                  <a:latin typeface="Candara" pitchFamily="34" charset="0"/>
                </a:rPr>
                <a:t> Public Sektor </a:t>
              </a:r>
              <a:r>
                <a:rPr lang="pl-PL" sz="1700" dirty="0" err="1" smtClean="0">
                  <a:latin typeface="Candara" pitchFamily="34" charset="0"/>
                </a:rPr>
                <a:t>Award</a:t>
              </a:r>
              <a:r>
                <a:rPr lang="pl-PL" sz="1700" dirty="0" smtClean="0">
                  <a:latin typeface="Candara" pitchFamily="34" charset="0"/>
                </a:rPr>
                <a:t> – EPSA 2013) </a:t>
              </a:r>
              <a:r>
                <a:rPr lang="pl-PL" sz="1700" dirty="0" err="1" smtClean="0">
                  <a:latin typeface="Candara" pitchFamily="34" charset="0"/>
                </a:rPr>
                <a:t>projekt</a:t>
              </a:r>
              <a:r>
                <a:rPr lang="pl-PL" sz="1700" dirty="0" smtClean="0">
                  <a:latin typeface="Candara" pitchFamily="34" charset="0"/>
                </a:rPr>
                <a:t> zgłoszony przez miasto Bielsko Biała: Kampania edukacyjno-promocyjna „Bielsko-Biała chroni klimat” został uznany za najlepszy </a:t>
              </a:r>
              <a:r>
                <a:rPr lang="pl-PL" sz="1700" dirty="0" err="1" smtClean="0">
                  <a:latin typeface="Candara" pitchFamily="34" charset="0"/>
                </a:rPr>
                <a:t>projekt</a:t>
              </a:r>
              <a:r>
                <a:rPr lang="pl-PL" sz="1700" dirty="0" smtClean="0">
                  <a:latin typeface="Candara" pitchFamily="34" charset="0"/>
                </a:rPr>
                <a:t> realizowany w Europie </a:t>
              </a:r>
              <a:br>
                <a:rPr lang="pl-PL" sz="1700" dirty="0" smtClean="0">
                  <a:latin typeface="Candara" pitchFamily="34" charset="0"/>
                </a:rPr>
              </a:br>
              <a:r>
                <a:rPr lang="pl-PL" sz="1700" dirty="0" smtClean="0">
                  <a:latin typeface="Candara" pitchFamily="34" charset="0"/>
                </a:rPr>
                <a:t>w kategorii projektów lokalnych i ponadlokalnych.  </a:t>
              </a:r>
            </a:p>
          </p:txBody>
        </p:sp>
        <p:sp>
          <p:nvSpPr>
            <p:cNvPr id="6" name="Prostokąt 5"/>
            <p:cNvSpPr/>
            <p:nvPr/>
          </p:nvSpPr>
          <p:spPr>
            <a:xfrm>
              <a:off x="2195736" y="2691204"/>
              <a:ext cx="4032448" cy="29700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pl-PL" sz="1700" dirty="0" smtClean="0">
                  <a:latin typeface="Candara" pitchFamily="34" charset="0"/>
                </a:rPr>
                <a:t>Uroczystość wręczenia nagród odbyła się </a:t>
              </a:r>
              <a:br>
                <a:rPr lang="pl-PL" sz="1700" dirty="0" smtClean="0">
                  <a:latin typeface="Candara" pitchFamily="34" charset="0"/>
                </a:rPr>
              </a:br>
              <a:r>
                <a:rPr lang="pl-PL" sz="1700" dirty="0" smtClean="0">
                  <a:latin typeface="Candara" pitchFamily="34" charset="0"/>
                </a:rPr>
                <a:t>27 listopada w Maastricht, w tym samym budynku, w którym w 1992 r. został podpisany Traktat o Unii Europejskiej. Nagrodę przyznał Europejski Instytut Administracji Publicznej. </a:t>
              </a:r>
            </a:p>
            <a:p>
              <a:pPr algn="just"/>
              <a:endParaRPr lang="pl-PL" sz="1700" dirty="0" smtClean="0">
                <a:latin typeface="Candara" pitchFamily="34" charset="0"/>
              </a:endParaRPr>
            </a:p>
            <a:p>
              <a:pPr algn="just"/>
              <a:r>
                <a:rPr lang="pl-PL" sz="1700" dirty="0" smtClean="0">
                  <a:latin typeface="Candara" pitchFamily="34" charset="0"/>
                </a:rPr>
                <a:t>Do tegorocznego konkursu zgłoszono 230 projektów z 26 krajów i instytucji europejskich, z czego 36 zgłoszeń pochodziło z Polski. </a:t>
              </a:r>
              <a:endParaRPr lang="pl-PL" sz="1700" dirty="0">
                <a:latin typeface="Candara" pitchFamily="34" charset="0"/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-36512" y="437763"/>
            <a:ext cx="4320480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Nagroda „EPSA 2013”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395536" y="1844824"/>
            <a:ext cx="83529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>
                <a:latin typeface="Candara" pitchFamily="34" charset="0"/>
              </a:rPr>
              <a:t>Aktualnie opracowywane są założenia nowej polityki energetyczno– klimatycznej na co będzie miała </a:t>
            </a:r>
            <a:r>
              <a:rPr lang="pl-PL" sz="2400" b="1" dirty="0" smtClean="0">
                <a:latin typeface="Candara" pitchFamily="34" charset="0"/>
              </a:rPr>
              <a:t>wpływ sytuacja polityczna w Europie i na świecie. Założenia wskazują na podkreślenie znaczenia bezpieczeństwa energetycznego, dywersyfikacji dostaw energii, wykorzystanie lokalnych </a:t>
            </a:r>
            <a:r>
              <a:rPr lang="pl-PL" sz="2400" b="1" dirty="0" smtClean="0">
                <a:latin typeface="Candara" pitchFamily="34" charset="0"/>
              </a:rPr>
              <a:t>ź</a:t>
            </a:r>
            <a:r>
              <a:rPr lang="pl-PL" sz="2400" b="1" dirty="0" smtClean="0">
                <a:latin typeface="Candara" pitchFamily="34" charset="0"/>
              </a:rPr>
              <a:t>ródeł energii w tym energii odnawialnej. Tym samym działania tak Energy </a:t>
            </a:r>
            <a:r>
              <a:rPr lang="pl-PL" sz="2400" b="1" dirty="0" err="1" smtClean="0">
                <a:latin typeface="Candara" pitchFamily="34" charset="0"/>
              </a:rPr>
              <a:t>Cities</a:t>
            </a:r>
            <a:r>
              <a:rPr lang="pl-PL" sz="2400" b="1" dirty="0" smtClean="0">
                <a:latin typeface="Candara" pitchFamily="34" charset="0"/>
              </a:rPr>
              <a:t> </a:t>
            </a:r>
            <a:r>
              <a:rPr lang="pl-PL" sz="2400" b="1" dirty="0" err="1" smtClean="0">
                <a:latin typeface="Candara" pitchFamily="34" charset="0"/>
              </a:rPr>
              <a:t>jak</a:t>
            </a:r>
            <a:r>
              <a:rPr lang="pl-PL" sz="2400" b="1" dirty="0" smtClean="0">
                <a:latin typeface="Candara" pitchFamily="34" charset="0"/>
              </a:rPr>
              <a:t> i Stowarzyszeni Gmin Polska Sieć „Energie </a:t>
            </a:r>
            <a:r>
              <a:rPr lang="pl-PL" sz="2400" b="1" dirty="0" err="1" smtClean="0">
                <a:latin typeface="Candara" pitchFamily="34" charset="0"/>
              </a:rPr>
              <a:t>Cites</a:t>
            </a:r>
            <a:r>
              <a:rPr lang="pl-PL" sz="2400" b="1" dirty="0" smtClean="0">
                <a:latin typeface="Candara" pitchFamily="34" charset="0"/>
              </a:rPr>
              <a:t>” będą w większym zakresie ujmować takie kierunki działań.</a:t>
            </a:r>
          </a:p>
          <a:p>
            <a:pPr algn="ctr"/>
            <a:r>
              <a:rPr lang="pl-PL" sz="2400" b="1" dirty="0" smtClean="0">
                <a:latin typeface="Candara" pitchFamily="34" charset="0"/>
              </a:rPr>
              <a:t> </a:t>
            </a:r>
          </a:p>
          <a:p>
            <a:pPr algn="ctr"/>
            <a:endParaRPr lang="pl-PL" sz="2400" b="1" dirty="0" smtClean="0">
              <a:latin typeface="Candara" pitchFamily="34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-36512" y="437763"/>
            <a:ext cx="4320480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Polityka klimatyczna 2014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Łącznik prosty 1"/>
          <p:cNvCxnSpPr/>
          <p:nvPr/>
        </p:nvCxnSpPr>
        <p:spPr>
          <a:xfrm flipV="1">
            <a:off x="251520" y="4059074"/>
            <a:ext cx="8568952" cy="1799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pole tekstowe 2"/>
          <p:cNvSpPr txBox="1"/>
          <p:nvPr/>
        </p:nvSpPr>
        <p:spPr>
          <a:xfrm>
            <a:off x="251520" y="3429000"/>
            <a:ext cx="420435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pl-PL" sz="3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Zbigniew Michniowski </a:t>
            </a:r>
          </a:p>
        </p:txBody>
      </p:sp>
      <p:sp>
        <p:nvSpPr>
          <p:cNvPr id="4" name="Prostokąt 3"/>
          <p:cNvSpPr/>
          <p:nvPr/>
        </p:nvSpPr>
        <p:spPr>
          <a:xfrm>
            <a:off x="251520" y="4221088"/>
            <a:ext cx="8892480" cy="246221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pl-PL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Zastępca Prezydenta </a:t>
            </a:r>
            <a:r>
              <a:rPr lang="pl-PL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Bielska-Białej</a:t>
            </a:r>
          </a:p>
          <a:p>
            <a:r>
              <a:rPr lang="pl-PL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Vice-prezydent Energy </a:t>
            </a:r>
            <a:r>
              <a:rPr lang="pl-PL" b="1" spc="50" dirty="0" err="1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Cities</a:t>
            </a:r>
            <a:r>
              <a:rPr lang="pl-PL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pl-PL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			              (</a:t>
            </a:r>
            <a:r>
              <a:rPr lang="pl-PL" b="1" spc="50" dirty="0" err="1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www.energy-cities.eu</a:t>
            </a:r>
            <a:r>
              <a:rPr lang="pl-PL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</a:p>
          <a:p>
            <a:r>
              <a:rPr lang="pl-PL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Prezes Stowarzyszenia Gmin Polska Sieć „Energie </a:t>
            </a:r>
            <a:r>
              <a:rPr lang="pl-PL" b="1" spc="50" dirty="0" err="1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Cites</a:t>
            </a:r>
            <a:r>
              <a:rPr lang="pl-PL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             (</a:t>
            </a:r>
            <a:r>
              <a:rPr lang="pl-PL" b="1" spc="50" dirty="0" err="1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www.pnec.org.pl</a:t>
            </a:r>
            <a:r>
              <a:rPr lang="pl-PL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 </a:t>
            </a:r>
            <a:endParaRPr lang="pl-PL" b="1" spc="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pl-PL" sz="2000" b="1" spc="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pl-PL" sz="16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Urząd Miejski w Bielsku – Białej</a:t>
            </a:r>
          </a:p>
          <a:p>
            <a:r>
              <a:rPr lang="pl-PL" sz="16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Plac Ratuszowy 1 </a:t>
            </a:r>
          </a:p>
          <a:p>
            <a:r>
              <a:rPr lang="pl-PL" sz="16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43-300 Bielsko – Biała </a:t>
            </a:r>
          </a:p>
          <a:p>
            <a:r>
              <a:rPr lang="pl-PL" sz="16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tel. (33) 4971438 </a:t>
            </a:r>
          </a:p>
          <a:p>
            <a:r>
              <a:rPr lang="pl-PL" sz="16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e-mail: </a:t>
            </a:r>
            <a:r>
              <a:rPr lang="pl-PL" sz="1600" b="1" spc="50" dirty="0" err="1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michniowski@um.bielsko.pl</a:t>
            </a:r>
            <a:endParaRPr lang="pl-PL" sz="1600" b="1" spc="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467544" y="1268760"/>
            <a:ext cx="8064896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pl-PL" sz="1400" dirty="0" smtClean="0">
                <a:latin typeface="Candara" pitchFamily="34" charset="0"/>
              </a:rPr>
              <a:t>	</a:t>
            </a:r>
            <a:r>
              <a:rPr lang="pl-PL" sz="1600" dirty="0" smtClean="0">
                <a:latin typeface="Candara" pitchFamily="34" charset="0"/>
              </a:rPr>
              <a:t>to pozarządowa organizacja non-profit, od 1994 r. współpracującą </a:t>
            </a:r>
            <a:br>
              <a:rPr lang="pl-PL" sz="1600" dirty="0" smtClean="0">
                <a:latin typeface="Candara" pitchFamily="34" charset="0"/>
              </a:rPr>
            </a:br>
            <a:r>
              <a:rPr lang="pl-PL" sz="1600" dirty="0" smtClean="0">
                <a:latin typeface="Candara" pitchFamily="34" charset="0"/>
              </a:rPr>
              <a:t>z samorządami lokalnymi na rzecz kształtowania lokalnej polityki energetycznej.</a:t>
            </a:r>
          </a:p>
          <a:p>
            <a:pPr algn="just">
              <a:spcBef>
                <a:spcPts val="600"/>
              </a:spcBef>
            </a:pPr>
            <a:r>
              <a:rPr lang="pl-PL" sz="1600" dirty="0" smtClean="0">
                <a:latin typeface="Candara" pitchFamily="34" charset="0"/>
              </a:rPr>
              <a:t>	Członkami Stowarzyszenia są miasta i gminy z całej Polski, a członkami </a:t>
            </a:r>
            <a:r>
              <a:rPr lang="pl-PL" sz="1600" dirty="0" smtClean="0">
                <a:latin typeface="Candara" pitchFamily="34" charset="0"/>
              </a:rPr>
              <a:t>wspierającymi są podmioty gospodarcze </a:t>
            </a:r>
            <a:r>
              <a:rPr lang="pl-PL" sz="1600" dirty="0" smtClean="0">
                <a:latin typeface="Candara" pitchFamily="34" charset="0"/>
              </a:rPr>
              <a:t>i stowarzyszenia.</a:t>
            </a:r>
          </a:p>
          <a:p>
            <a:pPr algn="just">
              <a:spcBef>
                <a:spcPts val="600"/>
              </a:spcBef>
            </a:pPr>
            <a:r>
              <a:rPr lang="pl-PL" sz="1600" dirty="0" smtClean="0">
                <a:latin typeface="Candara" pitchFamily="34" charset="0"/>
              </a:rPr>
              <a:t>	Stowarzyszenie należy do Europejskiej Sieci „Energy </a:t>
            </a:r>
            <a:r>
              <a:rPr lang="pl-PL" sz="1600" dirty="0" err="1" smtClean="0">
                <a:latin typeface="Candara" pitchFamily="34" charset="0"/>
              </a:rPr>
              <a:t>Cities</a:t>
            </a:r>
            <a:r>
              <a:rPr lang="pl-PL" sz="1600" dirty="0" smtClean="0">
                <a:latin typeface="Candara" pitchFamily="34" charset="0"/>
              </a:rPr>
              <a:t>” mającej siedzibę </a:t>
            </a:r>
            <a:br>
              <a:rPr lang="pl-PL" sz="1600" dirty="0" smtClean="0">
                <a:latin typeface="Candara" pitchFamily="34" charset="0"/>
              </a:rPr>
            </a:br>
            <a:r>
              <a:rPr lang="pl-PL" sz="1600" dirty="0" smtClean="0">
                <a:latin typeface="Candara" pitchFamily="34" charset="0"/>
              </a:rPr>
              <a:t>w </a:t>
            </a:r>
            <a:r>
              <a:rPr lang="pl-PL" sz="1600" dirty="0" err="1" smtClean="0">
                <a:latin typeface="Candara" pitchFamily="34" charset="0"/>
              </a:rPr>
              <a:t>Besançon</a:t>
            </a:r>
            <a:r>
              <a:rPr lang="pl-PL" sz="1600" dirty="0" smtClean="0">
                <a:latin typeface="Candara" pitchFamily="34" charset="0"/>
              </a:rPr>
              <a:t> we Francji. Ponadto od 2009 r. Stowarzyszenie działa jako pierwsza w Polsce Organizacja Wspierająca „Porozumienie Burmistrzów".</a:t>
            </a:r>
          </a:p>
          <a:p>
            <a:pPr algn="just">
              <a:spcBef>
                <a:spcPts val="600"/>
              </a:spcBef>
            </a:pPr>
            <a:endParaRPr lang="pl-PL" sz="1600" dirty="0" smtClean="0">
              <a:latin typeface="Candara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pl-PL" sz="1600" dirty="0" smtClean="0">
                <a:latin typeface="Candara" pitchFamily="34" charset="0"/>
              </a:rPr>
              <a:t>Przedmiot działalności: </a:t>
            </a:r>
          </a:p>
          <a:p>
            <a:pPr algn="just">
              <a:spcBef>
                <a:spcPts val="600"/>
              </a:spcBef>
            </a:pPr>
            <a:r>
              <a:rPr lang="pl-PL" sz="1600" dirty="0" smtClean="0">
                <a:latin typeface="Candara" pitchFamily="34" charset="0"/>
              </a:rPr>
              <a:t>-   doradztwo gminom, </a:t>
            </a:r>
            <a:r>
              <a:rPr lang="pl-PL" sz="1600" dirty="0" err="1" smtClean="0">
                <a:latin typeface="Candara" pitchFamily="34" charset="0"/>
              </a:rPr>
              <a:t>jak</a:t>
            </a:r>
            <a:r>
              <a:rPr lang="pl-PL" sz="1600" dirty="0" smtClean="0">
                <a:latin typeface="Candara" pitchFamily="34" charset="0"/>
              </a:rPr>
              <a:t> lepiej wykorzystywać fundusze strukturalne,</a:t>
            </a:r>
          </a:p>
          <a:p>
            <a:pPr algn="just">
              <a:spcBef>
                <a:spcPts val="600"/>
              </a:spcBef>
            </a:pPr>
            <a:r>
              <a:rPr lang="pl-PL" sz="1600" dirty="0" smtClean="0">
                <a:latin typeface="Candara" pitchFamily="34" charset="0"/>
              </a:rPr>
              <a:t>-   promocja energii odnawialnej,</a:t>
            </a:r>
          </a:p>
          <a:p>
            <a:pPr algn="just">
              <a:spcBef>
                <a:spcPts val="600"/>
              </a:spcBef>
            </a:pPr>
            <a:r>
              <a:rPr lang="pl-PL" sz="1600" dirty="0" smtClean="0">
                <a:latin typeface="Candara" pitchFamily="34" charset="0"/>
              </a:rPr>
              <a:t>-   nauczanie </a:t>
            </a:r>
            <a:r>
              <a:rPr lang="pl-PL" sz="1600" dirty="0" err="1" smtClean="0">
                <a:latin typeface="Candara" pitchFamily="34" charset="0"/>
              </a:rPr>
              <a:t>jak</a:t>
            </a:r>
            <a:r>
              <a:rPr lang="pl-PL" sz="1600" dirty="0" smtClean="0">
                <a:latin typeface="Candara" pitchFamily="34" charset="0"/>
              </a:rPr>
              <a:t> efektywnie wykorzystywać energię,</a:t>
            </a:r>
          </a:p>
          <a:p>
            <a:pPr algn="just">
              <a:spcBef>
                <a:spcPts val="600"/>
              </a:spcBef>
            </a:pPr>
            <a:r>
              <a:rPr lang="pl-PL" sz="1600" dirty="0" smtClean="0">
                <a:latin typeface="Candara" pitchFamily="34" charset="0"/>
              </a:rPr>
              <a:t>- </a:t>
            </a:r>
            <a:r>
              <a:rPr lang="pl-PL" sz="1600" dirty="0" smtClean="0">
                <a:latin typeface="Candara" pitchFamily="34" charset="0"/>
              </a:rPr>
              <a:t> nauczanie </a:t>
            </a:r>
            <a:r>
              <a:rPr lang="pl-PL" sz="1600" dirty="0" err="1" smtClean="0">
                <a:latin typeface="Candara" pitchFamily="34" charset="0"/>
              </a:rPr>
              <a:t>jak</a:t>
            </a:r>
            <a:r>
              <a:rPr lang="pl-PL" sz="1600" dirty="0" smtClean="0">
                <a:latin typeface="Candara" pitchFamily="34" charset="0"/>
              </a:rPr>
              <a:t> chronić klimat przy jednoczesnym zapewnieniu zrównoważonego rozwoju gminy,</a:t>
            </a:r>
          </a:p>
          <a:p>
            <a:pPr algn="just">
              <a:spcBef>
                <a:spcPts val="600"/>
              </a:spcBef>
            </a:pPr>
            <a:r>
              <a:rPr lang="pl-PL" sz="1600" dirty="0" smtClean="0">
                <a:latin typeface="Candara" pitchFamily="34" charset="0"/>
              </a:rPr>
              <a:t>- </a:t>
            </a:r>
            <a:r>
              <a:rPr lang="pl-PL" sz="1600" dirty="0" smtClean="0">
                <a:latin typeface="Candara" pitchFamily="34" charset="0"/>
              </a:rPr>
              <a:t> promocja </a:t>
            </a:r>
            <a:r>
              <a:rPr lang="pl-PL" sz="1600" dirty="0" smtClean="0">
                <a:latin typeface="Candara" pitchFamily="34" charset="0"/>
              </a:rPr>
              <a:t>innowacyjnych technologii i najlepszych rozwiązań </a:t>
            </a:r>
            <a:r>
              <a:rPr lang="pl-PL" sz="1600" dirty="0" err="1" smtClean="0">
                <a:latin typeface="Candara" pitchFamily="34" charset="0"/>
              </a:rPr>
              <a:t>proenergetycznych</a:t>
            </a:r>
            <a:r>
              <a:rPr lang="pl-PL" sz="1600" dirty="0" smtClean="0">
                <a:latin typeface="Candara" pitchFamily="34" charset="0"/>
              </a:rPr>
              <a:t>,</a:t>
            </a:r>
          </a:p>
          <a:p>
            <a:pPr algn="just">
              <a:spcBef>
                <a:spcPts val="600"/>
              </a:spcBef>
            </a:pPr>
            <a:r>
              <a:rPr lang="pl-PL" sz="1600" dirty="0" smtClean="0">
                <a:latin typeface="Candara" pitchFamily="34" charset="0"/>
              </a:rPr>
              <a:t>- informowanie </a:t>
            </a:r>
            <a:r>
              <a:rPr lang="pl-PL" sz="1600" dirty="0" smtClean="0">
                <a:latin typeface="Candara" pitchFamily="34" charset="0"/>
              </a:rPr>
              <a:t>o źródłach finansowania projektów z zakresu wykorzystania i produkcji energii,</a:t>
            </a:r>
          </a:p>
          <a:p>
            <a:pPr algn="just">
              <a:spcBef>
                <a:spcPts val="600"/>
              </a:spcBef>
            </a:pPr>
            <a:r>
              <a:rPr lang="pl-PL" sz="1600" dirty="0" smtClean="0">
                <a:latin typeface="Candara" pitchFamily="34" charset="0"/>
              </a:rPr>
              <a:t>-  </a:t>
            </a:r>
            <a:r>
              <a:rPr lang="pl-PL" sz="1600" dirty="0" smtClean="0">
                <a:latin typeface="Candara" pitchFamily="34" charset="0"/>
              </a:rPr>
              <a:t>pomoc gminom w znalezieniu partnerów do projektów.</a:t>
            </a:r>
          </a:p>
        </p:txBody>
      </p:sp>
      <p:sp>
        <p:nvSpPr>
          <p:cNvPr id="6" name="Prostokąt 5"/>
          <p:cNvSpPr/>
          <p:nvPr/>
        </p:nvSpPr>
        <p:spPr>
          <a:xfrm>
            <a:off x="-36512" y="437763"/>
            <a:ext cx="8424936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Stowarzyszenie Gmin Polska Sieć „Energie </a:t>
            </a:r>
            <a:r>
              <a:rPr lang="pl-PL" sz="2400" dirty="0" err="1" smtClean="0">
                <a:solidFill>
                  <a:schemeClr val="bg1"/>
                </a:solidFill>
                <a:latin typeface="Candara" pitchFamily="34" charset="0"/>
              </a:rPr>
              <a:t>Cites</a:t>
            </a:r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”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251520" y="3789040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pl-PL" sz="1600" dirty="0" smtClean="0">
                <a:latin typeface="Candara" pitchFamily="34" charset="0"/>
              </a:rPr>
              <a:t>to </a:t>
            </a:r>
            <a:r>
              <a:rPr lang="pl-PL" sz="1600" dirty="0" err="1" smtClean="0">
                <a:latin typeface="Candara" pitchFamily="34" charset="0"/>
              </a:rPr>
              <a:t>stowarzyszenie</a:t>
            </a:r>
            <a:r>
              <a:rPr lang="pl-PL" sz="1600" dirty="0" smtClean="0">
                <a:latin typeface="Candara" pitchFamily="34" charset="0"/>
              </a:rPr>
              <a:t> zrzeszające 170 miast z całej Europy, które wspólnie realizują działania </a:t>
            </a:r>
            <a:br>
              <a:rPr lang="pl-PL" sz="1600" dirty="0" smtClean="0">
                <a:latin typeface="Candara" pitchFamily="34" charset="0"/>
              </a:rPr>
            </a:br>
            <a:r>
              <a:rPr lang="pl-PL" sz="1600" dirty="0" smtClean="0">
                <a:latin typeface="Candara" pitchFamily="34" charset="0"/>
              </a:rPr>
              <a:t>w mające na celu dokonanie transformacji energetycznej. </a:t>
            </a:r>
          </a:p>
          <a:p>
            <a:pPr lvl="0" algn="just"/>
            <a:endParaRPr lang="pl-PL" sz="1600" dirty="0">
              <a:latin typeface="Candara" pitchFamily="34" charset="0"/>
            </a:endParaRPr>
          </a:p>
          <a:p>
            <a:pPr algn="just"/>
            <a:r>
              <a:rPr lang="pl-PL" sz="1600" dirty="0" smtClean="0">
                <a:latin typeface="Candara" pitchFamily="34" charset="0"/>
              </a:rPr>
              <a:t>Główne cele:  </a:t>
            </a:r>
          </a:p>
          <a:p>
            <a:pPr algn="just">
              <a:buFontTx/>
              <a:buChar char="-"/>
            </a:pPr>
            <a:r>
              <a:rPr lang="pl-PL" sz="1600" dirty="0" smtClean="0">
                <a:latin typeface="Candara" pitchFamily="34" charset="0"/>
              </a:rPr>
              <a:t> wzmocnienie roli i umiejętności członków w dziedzinie zrównoważonej energii,</a:t>
            </a:r>
          </a:p>
          <a:p>
            <a:pPr algn="just">
              <a:buFontTx/>
              <a:buChar char="-"/>
            </a:pPr>
            <a:r>
              <a:rPr lang="pl-PL" sz="1600" dirty="0" smtClean="0">
                <a:latin typeface="Candara" pitchFamily="34" charset="0"/>
              </a:rPr>
              <a:t> reprezentowanie ich interesów oraz wpływanie na politykę i propozycje przedstawione przez instytucje Unii Europejskiej w dziedzinie energii, ochrony środowiska i polityki miejskiej,</a:t>
            </a:r>
          </a:p>
          <a:p>
            <a:pPr algn="just">
              <a:buFontTx/>
              <a:buChar char="-"/>
            </a:pPr>
            <a:r>
              <a:rPr lang="pl-PL" sz="1600" dirty="0">
                <a:latin typeface="Candara" pitchFamily="34" charset="0"/>
              </a:rPr>
              <a:t> </a:t>
            </a:r>
            <a:r>
              <a:rPr lang="pl-PL" sz="1600" dirty="0" smtClean="0">
                <a:latin typeface="Candara" pitchFamily="34" charset="0"/>
              </a:rPr>
              <a:t>rozwijanie i promowanie inicjatyw, poprzez wymianę doświadczeń, transfer </a:t>
            </a:r>
            <a:r>
              <a:rPr lang="pl-PL" sz="1600" dirty="0" err="1" smtClean="0">
                <a:latin typeface="Candara" pitchFamily="34" charset="0"/>
              </a:rPr>
              <a:t>know-how</a:t>
            </a:r>
            <a:r>
              <a:rPr lang="pl-PL" sz="1600" dirty="0" smtClean="0">
                <a:latin typeface="Candara" pitchFamily="34" charset="0"/>
              </a:rPr>
              <a:t> </a:t>
            </a:r>
            <a:br>
              <a:rPr lang="pl-PL" sz="1600" dirty="0" smtClean="0">
                <a:latin typeface="Candara" pitchFamily="34" charset="0"/>
              </a:rPr>
            </a:br>
            <a:r>
              <a:rPr lang="pl-PL" sz="1600" dirty="0" smtClean="0">
                <a:latin typeface="Candara" pitchFamily="34" charset="0"/>
              </a:rPr>
              <a:t>i realizację wspólnych projektów.</a:t>
            </a:r>
            <a:endParaRPr lang="en-US" sz="1600" dirty="0">
              <a:latin typeface="Candara" pitchFamily="34" charset="0"/>
            </a:endParaRPr>
          </a:p>
          <a:p>
            <a:endParaRPr lang="en-US" sz="1600" dirty="0">
              <a:latin typeface="Candara" pitchFamily="34" charset="0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-36512" y="437763"/>
            <a:ext cx="4320480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Energy </a:t>
            </a:r>
            <a:r>
              <a:rPr lang="pl-PL" sz="2400" dirty="0" err="1" smtClean="0">
                <a:solidFill>
                  <a:schemeClr val="bg1"/>
                </a:solidFill>
                <a:latin typeface="Candara" pitchFamily="34" charset="0"/>
              </a:rPr>
              <a:t>Cities</a:t>
            </a:r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</a:p>
        </p:txBody>
      </p:sp>
      <p:pic>
        <p:nvPicPr>
          <p:cNvPr id="9" name="Obraz 8" descr="logoENC_seul_vertic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700808"/>
            <a:ext cx="198883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1" y="1700808"/>
          <a:ext cx="9144000" cy="516215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916403"/>
                <a:gridCol w="1051400"/>
                <a:gridCol w="548412"/>
                <a:gridCol w="504056"/>
                <a:gridCol w="2123729"/>
              </a:tblGrid>
              <a:tr h="4192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Programy </a:t>
                      </a:r>
                      <a:endParaRPr lang="pl-PL" sz="14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Energy</a:t>
                      </a:r>
                      <a:r>
                        <a:rPr lang="pl-PL" sz="1400" baseline="0" dirty="0" smtClean="0">
                          <a:latin typeface="Candara" pitchFamily="34" charset="0"/>
                        </a:rPr>
                        <a:t> </a:t>
                      </a:r>
                      <a:r>
                        <a:rPr lang="pl-PL" sz="1400" baseline="0" dirty="0" err="1" smtClean="0">
                          <a:latin typeface="Candara" pitchFamily="34" charset="0"/>
                        </a:rPr>
                        <a:t>Cities</a:t>
                      </a:r>
                      <a:r>
                        <a:rPr lang="pl-PL" sz="1400" baseline="0" dirty="0" smtClean="0">
                          <a:latin typeface="Candara" pitchFamily="34" charset="0"/>
                        </a:rPr>
                        <a:t> + PNEC</a:t>
                      </a:r>
                      <a:endParaRPr lang="pl-PL" sz="1400" b="1" dirty="0" smtClean="0">
                        <a:latin typeface="Candara" pitchFamily="34" charset="0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PNEC</a:t>
                      </a:r>
                      <a:endParaRPr lang="pl-PL" sz="14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inni</a:t>
                      </a:r>
                      <a:endParaRPr lang="pl-PL" sz="14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 smtClean="0">
                          <a:latin typeface="Candara" pitchFamily="34" charset="0"/>
                        </a:rPr>
                        <a:t>Biuro</a:t>
                      </a:r>
                      <a:r>
                        <a:rPr lang="pl-PL" sz="1400" baseline="0" dirty="0" smtClean="0">
                          <a:latin typeface="Candara" pitchFamily="34" charset="0"/>
                        </a:rPr>
                        <a:t> Zarządzania Energią</a:t>
                      </a:r>
                      <a:endParaRPr lang="pl-PL" sz="1400" b="1" dirty="0">
                        <a:latin typeface="Candara" pitchFamily="34" charset="0"/>
                      </a:endParaRPr>
                    </a:p>
                  </a:txBody>
                  <a:tcPr marL="81908" marR="81908" marT="40954" marB="40954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„ECOS” Modernizacja oświetlenia ulicznego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„OUVERTURE/PHARE” Wdrażanie</a:t>
                      </a:r>
                      <a:r>
                        <a:rPr lang="pl-PL" sz="1100" baseline="0" dirty="0" smtClean="0">
                          <a:latin typeface="Candara" pitchFamily="34" charset="0"/>
                        </a:rPr>
                        <a:t> zarządzania energią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„OFPE” Odnawialny Fundusz Przedsięwzięć Oszczędzających Energię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„PAUCI” Efektywne wykorzystanie energii i ochrona środowiska 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(2001/2009/2011)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„Autobus Energetyczny” - udział w kampanii KAPE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„Oszczędzaj i Ty” konkurs dla dzieci w wieku przedszkolnym i szkół podstawowych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smtClean="0">
                          <a:latin typeface="Candara" pitchFamily="34" charset="0"/>
                        </a:rPr>
                        <a:t>X</a:t>
                      </a:r>
                      <a:endParaRPr lang="pl-PL" sz="1100" b="1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„Europejskie Trofeum Energetyczne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” (Energy </a:t>
                      </a:r>
                      <a:r>
                        <a:rPr lang="pl-PL" sz="1100" dirty="0" err="1" smtClean="0">
                          <a:latin typeface="Candara" pitchFamily="34" charset="0"/>
                        </a:rPr>
                        <a:t>Trophy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) 2005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„BEN” Baza energetyczna gminy Bielsko-Biała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„BISE” </a:t>
                      </a:r>
                      <a:r>
                        <a:rPr lang="pl-PL" sz="1100" dirty="0" err="1">
                          <a:latin typeface="Candara" pitchFamily="34" charset="0"/>
                        </a:rPr>
                        <a:t>forum</a:t>
                      </a:r>
                      <a:r>
                        <a:rPr lang="pl-PL" sz="1100" dirty="0">
                          <a:latin typeface="Candara" pitchFamily="34" charset="0"/>
                        </a:rPr>
                        <a:t> w 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Bielsku-Białej 2005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latin typeface="Candara" pitchFamily="34" charset="0"/>
                        </a:rPr>
                        <a:t>X</a:t>
                      </a: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latin typeface="Candara" pitchFamily="34" charset="0"/>
                        </a:rPr>
                        <a:t>Konkurs na najbardziej efektywną energetycznie gminę w Polsce - nagroda</a:t>
                      </a:r>
                      <a:endParaRPr lang="pl-PL" sz="1100" b="1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latin typeface="Candara" pitchFamily="34" charset="0"/>
                        </a:rPr>
                        <a:t>Koncepcja OŹE dla krytej pływalni w Bielsku-Białej</a:t>
                      </a:r>
                      <a:endParaRPr lang="pl-PL" sz="1100" b="1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latin typeface="Candara" pitchFamily="34" charset="0"/>
                        </a:rPr>
                        <a:t>„SchooBieDo” - ocena i certyfikacja energetyczna budynków szkolnych</a:t>
                      </a:r>
                      <a:endParaRPr lang="pl-PL" sz="1100" b="1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latin typeface="Candara" pitchFamily="34" charset="0"/>
                        </a:rPr>
                        <a:t>X</a:t>
                      </a: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latin typeface="Candara" pitchFamily="34" charset="0"/>
                        </a:rPr>
                        <a:t>„SPELP” strategiczne planowanie energetyczne na szczeblu lokalnym</a:t>
                      </a:r>
                      <a:endParaRPr lang="pl-PL" sz="1100" b="1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latin typeface="Candara" pitchFamily="34" charset="0"/>
                        </a:rPr>
                        <a:t>Etykieta energetyczna obiektów gminy</a:t>
                      </a:r>
                      <a:endParaRPr lang="pl-PL" sz="1100" b="1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Kampania „Display</a:t>
                      </a:r>
                      <a:r>
                        <a:rPr lang="pl-PL" sz="1100" kern="1200" dirty="0" smtClean="0">
                          <a:latin typeface="Candara" pitchFamily="34" charset="0"/>
                        </a:rPr>
                        <a:t>” „ZOBACZYĆ” efektywność energetyczną budynku  (2005 -)</a:t>
                      </a:r>
                      <a:endParaRPr lang="pl-PL" sz="1100" kern="1200" dirty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latin typeface="Candara" pitchFamily="34" charset="0"/>
                        </a:rPr>
                        <a:t>X</a:t>
                      </a: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latin typeface="Candara" pitchFamily="34" charset="0"/>
                        </a:rPr>
                        <a:t>Jednorodny system nadzoru nad eksploatacją urządzeń energetycznych w obiektach gminy</a:t>
                      </a:r>
                      <a:endParaRPr lang="pl-PL" sz="1100" b="1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Monitoring energetyczny Krytej Pływalni w Bielsku-Białej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„PONE” program ograniczania niskiej emisji z budynków 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jednorodzinnych (2007-)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Pracownia </a:t>
                      </a:r>
                      <a:r>
                        <a:rPr lang="pl-PL" sz="1100" dirty="0">
                          <a:latin typeface="Candara" pitchFamily="34" charset="0"/>
                        </a:rPr>
                        <a:t>Odnawialnych Energii 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przy </a:t>
                      </a:r>
                      <a:r>
                        <a:rPr lang="pl-PL" sz="1100" dirty="0" err="1" smtClean="0">
                          <a:latin typeface="Candara" pitchFamily="34" charset="0"/>
                        </a:rPr>
                        <a:t>BCKUiP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 </a:t>
                      </a:r>
                      <a:r>
                        <a:rPr lang="pl-PL" sz="1100" dirty="0">
                          <a:latin typeface="Candara" pitchFamily="34" charset="0"/>
                        </a:rPr>
                        <a:t>w Bielsku-Białej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latin typeface="Candara" pitchFamily="34" charset="0"/>
                        </a:rPr>
                        <a:t>Ciągły monitoring mediów energetycznych i wody w SP 37 – program pilotażowy</a:t>
                      </a:r>
                      <a:endParaRPr lang="pl-PL" sz="1100" b="1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</a:tbl>
          </a:graphicData>
        </a:graphic>
      </p:graphicFrame>
      <p:sp>
        <p:nvSpPr>
          <p:cNvPr id="7" name="Prostokąt 6"/>
          <p:cNvSpPr/>
          <p:nvPr/>
        </p:nvSpPr>
        <p:spPr>
          <a:xfrm>
            <a:off x="-36512" y="437763"/>
            <a:ext cx="8352928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Projekty, w których uczestniczyło Biuro Zarządzania Energią.</a:t>
            </a:r>
          </a:p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(x - oznacza </a:t>
            </a:r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inicjatora projektu</a:t>
            </a:r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) </a:t>
            </a:r>
            <a:endParaRPr lang="pl-PL" sz="2400" dirty="0">
              <a:solidFill>
                <a:schemeClr val="bg1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1" y="1628800"/>
          <a:ext cx="9144000" cy="5245867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916403"/>
                <a:gridCol w="1051400"/>
                <a:gridCol w="548412"/>
                <a:gridCol w="504056"/>
                <a:gridCol w="2123729"/>
              </a:tblGrid>
              <a:tr h="4192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Programy </a:t>
                      </a:r>
                      <a:endParaRPr lang="pl-PL" sz="14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Energy</a:t>
                      </a:r>
                      <a:r>
                        <a:rPr lang="pl-PL" sz="1400" baseline="0" dirty="0" smtClean="0">
                          <a:latin typeface="Candara" pitchFamily="34" charset="0"/>
                        </a:rPr>
                        <a:t> </a:t>
                      </a:r>
                      <a:r>
                        <a:rPr lang="pl-PL" sz="1400" baseline="0" dirty="0" err="1" smtClean="0">
                          <a:latin typeface="Candara" pitchFamily="34" charset="0"/>
                        </a:rPr>
                        <a:t>Cities</a:t>
                      </a:r>
                      <a:r>
                        <a:rPr lang="pl-PL" sz="1400" baseline="0" dirty="0" smtClean="0">
                          <a:latin typeface="Candara" pitchFamily="34" charset="0"/>
                        </a:rPr>
                        <a:t> + PNEC</a:t>
                      </a:r>
                      <a:endParaRPr lang="pl-PL" sz="1400" b="1" dirty="0" smtClean="0">
                        <a:latin typeface="Candara" pitchFamily="34" charset="0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PNEC</a:t>
                      </a:r>
                      <a:endParaRPr lang="pl-PL" sz="14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inni</a:t>
                      </a:r>
                      <a:endParaRPr lang="pl-PL" sz="14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 smtClean="0">
                          <a:latin typeface="Candara" pitchFamily="34" charset="0"/>
                        </a:rPr>
                        <a:t>Biuro</a:t>
                      </a:r>
                      <a:r>
                        <a:rPr lang="pl-PL" sz="1400" baseline="0" dirty="0" smtClean="0">
                          <a:latin typeface="Candara" pitchFamily="34" charset="0"/>
                        </a:rPr>
                        <a:t> Zarządzania Energią</a:t>
                      </a:r>
                      <a:endParaRPr lang="pl-PL" sz="1400" b="1" dirty="0">
                        <a:latin typeface="Candara" pitchFamily="34" charset="0"/>
                      </a:endParaRPr>
                    </a:p>
                  </a:txBody>
                  <a:tcPr marL="81908" marR="81908" marT="40954" marB="40954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„Porozumienie Burmistrzów” 3x20 (  </a:t>
                      </a:r>
                      <a:r>
                        <a:rPr lang="pl-PL" sz="1100" dirty="0" err="1" smtClean="0">
                          <a:latin typeface="Candara" pitchFamily="34" charset="0"/>
                        </a:rPr>
                        <a:t>Covenant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 of </a:t>
                      </a:r>
                      <a:r>
                        <a:rPr lang="pl-PL" sz="1100" dirty="0" err="1" smtClean="0">
                          <a:latin typeface="Candara" pitchFamily="34" charset="0"/>
                        </a:rPr>
                        <a:t>Mayors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 ) – inicjatywa Komisji Europejskiej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IMAGINE w Beskidach - najlepsze przykłady poszanowania energii i środowiska – seria 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wystaw (2008 -)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err="1">
                          <a:latin typeface="Candara" pitchFamily="34" charset="0"/>
                        </a:rPr>
                        <a:t>Sustainable</a:t>
                      </a:r>
                      <a:r>
                        <a:rPr lang="pl-PL" sz="1100" dirty="0">
                          <a:latin typeface="Candara" pitchFamily="34" charset="0"/>
                        </a:rPr>
                        <a:t> Energy Action 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Plan – w</a:t>
                      </a:r>
                      <a:r>
                        <a:rPr lang="pl-PL" sz="1100" baseline="0" dirty="0" smtClean="0">
                          <a:latin typeface="Candara" pitchFamily="34" charset="0"/>
                        </a:rPr>
                        <a:t> ramach </a:t>
                      </a:r>
                      <a:r>
                        <a:rPr lang="pl-PL" sz="1100" baseline="0" dirty="0" err="1" smtClean="0">
                          <a:latin typeface="Candara" pitchFamily="34" charset="0"/>
                        </a:rPr>
                        <a:t>Covenant</a:t>
                      </a:r>
                      <a:r>
                        <a:rPr lang="pl-PL" sz="1100" baseline="0" dirty="0" smtClean="0">
                          <a:latin typeface="Candara" pitchFamily="34" charset="0"/>
                        </a:rPr>
                        <a:t> of </a:t>
                      </a:r>
                      <a:r>
                        <a:rPr lang="pl-PL" sz="1100" baseline="0" dirty="0" err="1" smtClean="0">
                          <a:latin typeface="Candara" pitchFamily="34" charset="0"/>
                        </a:rPr>
                        <a:t>Mayors</a:t>
                      </a:r>
                      <a:endParaRPr lang="pl-PL" sz="1100" b="1" dirty="0">
                        <a:solidFill>
                          <a:schemeClr val="tx1"/>
                        </a:solidFill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„</a:t>
                      </a:r>
                      <a:r>
                        <a:rPr lang="en-US" sz="1100" dirty="0" smtClean="0">
                          <a:latin typeface="Candara" pitchFamily="34" charset="0"/>
                        </a:rPr>
                        <a:t>MODEL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” </a:t>
                      </a:r>
                      <a:r>
                        <a:rPr lang="en-US" sz="1100" dirty="0" smtClean="0">
                          <a:latin typeface="Candara" pitchFamily="34" charset="0"/>
                        </a:rPr>
                        <a:t>(Management Of Domains related to Energy in Local authorities) </a:t>
                      </a:r>
                      <a:endParaRPr lang="pl-PL" sz="1100" dirty="0" smtClean="0">
                        <a:latin typeface="Candara" pitchFamily="34" charset="0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Liga Mistrzów Odnawialnych</a:t>
                      </a:r>
                      <a:r>
                        <a:rPr lang="pl-PL" sz="1100" baseline="0" dirty="0" smtClean="0">
                          <a:latin typeface="Candara" pitchFamily="34" charset="0"/>
                        </a:rPr>
                        <a:t> Źródeł Energii 2011</a:t>
                      </a:r>
                      <a:endParaRPr lang="pl-PL" sz="1100" dirty="0" smtClean="0">
                        <a:latin typeface="Candara" pitchFamily="34" charset="0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Udział w Kampanii „Arka dla Ziemi” 2010</a:t>
                      </a: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1200" dirty="0" smtClean="0">
                          <a:latin typeface="Candara" pitchFamily="34" charset="0"/>
                        </a:rPr>
                        <a:t>Dwa kraje – jeden program oszczędzania energii czyli polsko-ukraińska współpraca</a:t>
                      </a:r>
                      <a:endParaRPr lang="pl-PL" sz="1100" kern="120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dirty="0" smtClean="0">
                          <a:latin typeface="Candara" pitchFamily="34" charset="0"/>
                        </a:rPr>
                        <a:t>Grupa Wymiany Doświadczeń – Zarządzanie </a:t>
                      </a:r>
                      <a:r>
                        <a:rPr lang="pl-PL" sz="1100" kern="1200" dirty="0" err="1" smtClean="0">
                          <a:latin typeface="Candara" pitchFamily="34" charset="0"/>
                        </a:rPr>
                        <a:t>energią</a:t>
                      </a:r>
                      <a:r>
                        <a:rPr lang="pl-PL" sz="1100" kern="1200" dirty="0" smtClean="0">
                          <a:latin typeface="Candara" pitchFamily="34" charset="0"/>
                        </a:rPr>
                        <a:t> w miastach – efektywność energetyczna 2010</a:t>
                      </a:r>
                      <a:endParaRPr lang="pl-PL" sz="1100" dirty="0" smtClean="0">
                        <a:latin typeface="Candara" pitchFamily="34" charset="0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Udział w projekcie Szkoła </a:t>
                      </a:r>
                      <a:r>
                        <a:rPr lang="pl-PL" sz="1100" dirty="0" err="1" smtClean="0">
                          <a:latin typeface="Candara" pitchFamily="34" charset="0"/>
                        </a:rPr>
                        <a:t>Zeroemisyjna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 (Gimnazjum KTK)</a:t>
                      </a: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err="1" smtClean="0">
                          <a:latin typeface="Candara" pitchFamily="34" charset="0"/>
                        </a:rPr>
                        <a:t>Euronet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 50/</a:t>
                      </a:r>
                      <a:r>
                        <a:rPr lang="pl-PL" sz="1100" dirty="0" err="1" smtClean="0">
                          <a:latin typeface="Candara" pitchFamily="34" charset="0"/>
                        </a:rPr>
                        <a:t>50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 (Szkoła podstawowa nr 13) 2009-2011</a:t>
                      </a: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err="1" smtClean="0">
                          <a:latin typeface="Candara" pitchFamily="34" charset="0"/>
                        </a:rPr>
                        <a:t>Euronet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 50/</a:t>
                      </a:r>
                      <a:r>
                        <a:rPr lang="pl-PL" sz="1100" dirty="0" err="1" smtClean="0">
                          <a:latin typeface="Candara" pitchFamily="34" charset="0"/>
                        </a:rPr>
                        <a:t>50</a:t>
                      </a:r>
                      <a:r>
                        <a:rPr lang="pl-PL" sz="1100" dirty="0" smtClean="0">
                          <a:latin typeface="Candara" pitchFamily="34" charset="0"/>
                        </a:rPr>
                        <a:t> MAX (Szkoła podstawowa nr 32) 2013-2016</a:t>
                      </a: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dirty="0" smtClean="0">
                          <a:latin typeface="Candara" pitchFamily="34" charset="0"/>
                        </a:rPr>
                        <a:t>Międzynarodowa konferencja „Nowa Energia – smart </a:t>
                      </a:r>
                      <a:r>
                        <a:rPr lang="pl-PL" sz="1100" kern="1200" dirty="0" err="1" smtClean="0">
                          <a:latin typeface="Candara" pitchFamily="34" charset="0"/>
                        </a:rPr>
                        <a:t>grid</a:t>
                      </a:r>
                      <a:r>
                        <a:rPr lang="pl-PL" sz="1100" kern="1200" dirty="0" smtClean="0">
                          <a:latin typeface="Candara" pitchFamily="34" charset="0"/>
                        </a:rPr>
                        <a:t> – smart city” - wrzesień 2011</a:t>
                      </a:r>
                      <a:endParaRPr lang="pl-PL" sz="1100" dirty="0" smtClean="0">
                        <a:latin typeface="Candara" pitchFamily="34" charset="0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Projekt „Ogród</a:t>
                      </a:r>
                      <a:r>
                        <a:rPr lang="pl-PL" sz="1100" baseline="0" dirty="0" smtClean="0">
                          <a:latin typeface="Candara" pitchFamily="34" charset="0"/>
                        </a:rPr>
                        <a:t> nad głową” 2012-</a:t>
                      </a:r>
                      <a:endParaRPr lang="pl-PL" sz="1100" dirty="0" smtClean="0">
                        <a:latin typeface="Candara" pitchFamily="34" charset="0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dirty="0" smtClean="0">
                          <a:latin typeface="Candara" pitchFamily="34" charset="0"/>
                        </a:rPr>
                        <a:t>Projekt </a:t>
                      </a:r>
                      <a:r>
                        <a:rPr lang="pl-PL" sz="1100" kern="1200" dirty="0" err="1" smtClean="0">
                          <a:latin typeface="Candara" pitchFamily="34" charset="0"/>
                        </a:rPr>
                        <a:t>Ecowill</a:t>
                      </a:r>
                      <a:r>
                        <a:rPr lang="pl-PL" sz="1100" kern="1200" dirty="0" smtClean="0">
                          <a:latin typeface="Candara" pitchFamily="34" charset="0"/>
                        </a:rPr>
                        <a:t> – darmowe szkolenia z </a:t>
                      </a:r>
                      <a:r>
                        <a:rPr lang="pl-PL" sz="1100" kern="1200" dirty="0" err="1" smtClean="0">
                          <a:latin typeface="Candara" pitchFamily="34" charset="0"/>
                        </a:rPr>
                        <a:t>eko-jazdy</a:t>
                      </a:r>
                      <a:r>
                        <a:rPr lang="pl-PL" sz="1100" kern="1200" dirty="0" smtClean="0">
                          <a:latin typeface="Candara" pitchFamily="34" charset="0"/>
                        </a:rPr>
                        <a:t> 2013</a:t>
                      </a:r>
                      <a:endParaRPr lang="pl-PL" sz="1100" kern="120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dirty="0" smtClean="0">
                          <a:latin typeface="Candara" pitchFamily="34" charset="0"/>
                        </a:rPr>
                        <a:t>Implementacja ogólnopolskiego konkursu energetycznego w Bielsku-Białej 2013</a:t>
                      </a:r>
                      <a:endParaRPr lang="pl-PL" sz="1100" kern="120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dirty="0" smtClean="0">
                          <a:latin typeface="Candara" pitchFamily="34" charset="0"/>
                        </a:rPr>
                        <a:t>Udział w projekcie Zrównoważony rozwój w Euroregionie Beskidy 2013</a:t>
                      </a:r>
                      <a:endParaRPr lang="pl-PL" sz="1100" kern="120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dirty="0" smtClean="0">
                          <a:latin typeface="Candara" pitchFamily="34" charset="0"/>
                        </a:rPr>
                        <a:t>Udział w RIO+</a:t>
                      </a:r>
                      <a:endParaRPr lang="pl-PL" sz="1100" kern="120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dirty="0" smtClean="0">
                          <a:latin typeface="Candara" pitchFamily="34" charset="0"/>
                        </a:rPr>
                        <a:t>Udział w projekcie </a:t>
                      </a:r>
                      <a:r>
                        <a:rPr lang="pl-PL" sz="1100" kern="1200" dirty="0" err="1" smtClean="0">
                          <a:latin typeface="Candara" pitchFamily="34" charset="0"/>
                        </a:rPr>
                        <a:t>Serpente</a:t>
                      </a:r>
                      <a:r>
                        <a:rPr lang="pl-PL" sz="1100" kern="1200" dirty="0" smtClean="0">
                          <a:latin typeface="Candara" pitchFamily="34" charset="0"/>
                        </a:rPr>
                        <a:t> 2013</a:t>
                      </a:r>
                      <a:endParaRPr lang="pl-PL" sz="1100" kern="120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</a:tbl>
          </a:graphicData>
        </a:graphic>
      </p:graphicFrame>
      <p:sp>
        <p:nvSpPr>
          <p:cNvPr id="8" name="Prostokąt 7"/>
          <p:cNvSpPr/>
          <p:nvPr/>
        </p:nvSpPr>
        <p:spPr>
          <a:xfrm>
            <a:off x="-36512" y="437763"/>
            <a:ext cx="8352928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Projekty, w których uczestniczyło Biuro Zarządzania Energią.</a:t>
            </a:r>
          </a:p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(x - oznacza </a:t>
            </a:r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inicjatora</a:t>
            </a:r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projektu) </a:t>
            </a:r>
            <a:endParaRPr lang="pl-PL" sz="2400" dirty="0">
              <a:solidFill>
                <a:schemeClr val="bg1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1" y="1641618"/>
          <a:ext cx="9144000" cy="306879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916403"/>
                <a:gridCol w="1051400"/>
                <a:gridCol w="548412"/>
                <a:gridCol w="504056"/>
                <a:gridCol w="2123729"/>
              </a:tblGrid>
              <a:tr h="4192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Programy </a:t>
                      </a:r>
                      <a:endParaRPr lang="pl-PL" sz="14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Energy</a:t>
                      </a:r>
                      <a:r>
                        <a:rPr lang="pl-PL" sz="1400" baseline="0" dirty="0" smtClean="0">
                          <a:latin typeface="Candara" pitchFamily="34" charset="0"/>
                        </a:rPr>
                        <a:t> </a:t>
                      </a:r>
                      <a:r>
                        <a:rPr lang="pl-PL" sz="1400" baseline="0" dirty="0" err="1" smtClean="0">
                          <a:latin typeface="Candara" pitchFamily="34" charset="0"/>
                        </a:rPr>
                        <a:t>Cities</a:t>
                      </a:r>
                      <a:r>
                        <a:rPr lang="pl-PL" sz="1400" baseline="0" dirty="0" smtClean="0">
                          <a:latin typeface="Candara" pitchFamily="34" charset="0"/>
                        </a:rPr>
                        <a:t> + PNEC</a:t>
                      </a:r>
                      <a:endParaRPr lang="pl-PL" sz="1400" b="1" dirty="0" smtClean="0">
                        <a:latin typeface="Candara" pitchFamily="34" charset="0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PNEC</a:t>
                      </a:r>
                      <a:endParaRPr lang="pl-PL" sz="14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 smtClean="0">
                          <a:latin typeface="Candara" pitchFamily="34" charset="0"/>
                        </a:rPr>
                        <a:t>inni</a:t>
                      </a:r>
                      <a:endParaRPr lang="pl-PL" sz="14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39816" marR="39816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 smtClean="0">
                          <a:latin typeface="Candara" pitchFamily="34" charset="0"/>
                        </a:rPr>
                        <a:t>Biuro</a:t>
                      </a:r>
                      <a:r>
                        <a:rPr lang="pl-PL" sz="1400" baseline="0" dirty="0" smtClean="0">
                          <a:latin typeface="Candara" pitchFamily="34" charset="0"/>
                        </a:rPr>
                        <a:t> Zarządzania Energią</a:t>
                      </a:r>
                      <a:endParaRPr lang="pl-PL" sz="1400" b="1" dirty="0">
                        <a:latin typeface="Candara" pitchFamily="34" charset="0"/>
                      </a:endParaRPr>
                    </a:p>
                  </a:txBody>
                  <a:tcPr marL="81908" marR="81908" marT="40954" marB="40954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174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dirty="0" smtClean="0">
                          <a:latin typeface="Candara" pitchFamily="34" charset="0"/>
                        </a:rPr>
                        <a:t>Udział w projekcie </a:t>
                      </a:r>
                      <a:r>
                        <a:rPr lang="pl-PL" sz="1100" kern="1200" dirty="0" err="1" smtClean="0">
                          <a:latin typeface="Candara" pitchFamily="34" charset="0"/>
                        </a:rPr>
                        <a:t>When</a:t>
                      </a:r>
                      <a:r>
                        <a:rPr lang="pl-PL" sz="1100" kern="1200" dirty="0" smtClean="0">
                          <a:latin typeface="Candara" pitchFamily="34" charset="0"/>
                        </a:rPr>
                        <a:t> Action and </a:t>
                      </a:r>
                      <a:r>
                        <a:rPr lang="pl-PL" sz="1100" kern="1200" dirty="0" err="1" smtClean="0">
                          <a:latin typeface="Candara" pitchFamily="34" charset="0"/>
                        </a:rPr>
                        <a:t>Vision</a:t>
                      </a:r>
                      <a:r>
                        <a:rPr lang="pl-PL" sz="1100" kern="1200" dirty="0" smtClean="0">
                          <a:latin typeface="Candara" pitchFamily="34" charset="0"/>
                        </a:rPr>
                        <a:t> </a:t>
                      </a:r>
                      <a:r>
                        <a:rPr lang="pl-PL" sz="1100" kern="1200" dirty="0" err="1" smtClean="0">
                          <a:latin typeface="Candara" pitchFamily="34" charset="0"/>
                        </a:rPr>
                        <a:t>Meet</a:t>
                      </a:r>
                      <a:r>
                        <a:rPr lang="pl-PL" sz="1100" kern="1200" dirty="0" smtClean="0">
                          <a:latin typeface="Candara" pitchFamily="34" charset="0"/>
                        </a:rPr>
                        <a:t> </a:t>
                      </a:r>
                      <a:r>
                        <a:rPr lang="pl-PL" sz="1100" kern="1200" dirty="0" err="1" smtClean="0">
                          <a:latin typeface="Candara" pitchFamily="34" charset="0"/>
                        </a:rPr>
                        <a:t>Zagreb</a:t>
                      </a:r>
                      <a:r>
                        <a:rPr lang="pl-PL" sz="1100" kern="1200" dirty="0" smtClean="0">
                          <a:latin typeface="Candara" pitchFamily="34" charset="0"/>
                        </a:rPr>
                        <a:t> 2011</a:t>
                      </a:r>
                      <a:endParaRPr lang="pl-PL" sz="1100" kern="120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dirty="0" smtClean="0">
                          <a:latin typeface="Candara" pitchFamily="34" charset="0"/>
                        </a:rPr>
                        <a:t>Podróż studyjna Sztokholm 2010</a:t>
                      </a:r>
                      <a:endParaRPr lang="pl-PL" sz="1100" kern="120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dirty="0" smtClean="0">
                          <a:latin typeface="Candara" pitchFamily="34" charset="0"/>
                        </a:rPr>
                        <a:t>Gmina</a:t>
                      </a:r>
                      <a:r>
                        <a:rPr lang="pl-PL" sz="1100" kern="1200" baseline="0" dirty="0" smtClean="0">
                          <a:latin typeface="Candara" pitchFamily="34" charset="0"/>
                        </a:rPr>
                        <a:t> na Targach Budownictwa 2010</a:t>
                      </a:r>
                      <a:endParaRPr lang="pl-PL" sz="1100" kern="120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algn="l"/>
                      <a:r>
                        <a:rPr lang="pl-PL" sz="1100" kern="1200" baseline="0" dirty="0" smtClean="0">
                          <a:latin typeface="Candara" pitchFamily="34" charset="0"/>
                        </a:rPr>
                        <a:t>„Zrównoważony rozwój gminy: Energia </a:t>
                      </a:r>
                      <a:r>
                        <a:rPr lang="pl-PL" sz="1100" kern="1200" baseline="0" dirty="0" err="1" smtClean="0">
                          <a:latin typeface="Candara" pitchFamily="34" charset="0"/>
                        </a:rPr>
                        <a:t>elektryczna</a:t>
                      </a:r>
                      <a:r>
                        <a:rPr lang="pl-PL" sz="1100" kern="1200" baseline="0" dirty="0" smtClean="0">
                          <a:latin typeface="Candara" pitchFamily="34" charset="0"/>
                        </a:rPr>
                        <a:t> – Ciepło – Efektywność energetyczna - Odpady – Woda i ścieki – Transport ekologiczny”</a:t>
                      </a:r>
                    </a:p>
                    <a:p>
                      <a:pPr algn="l"/>
                      <a:r>
                        <a:rPr lang="pl-PL" sz="1100" kern="1200" baseline="0" dirty="0" smtClean="0">
                          <a:latin typeface="Candara" pitchFamily="34" charset="0"/>
                        </a:rPr>
                        <a:t>Seminarium połączone z Wyjazdem Studyjnym 2012 </a:t>
                      </a:r>
                      <a:endParaRPr lang="pl-PL" sz="1100" kern="1200" baseline="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algn="l"/>
                      <a:r>
                        <a:rPr lang="pl-PL" sz="1100" kern="1200" baseline="0" dirty="0" smtClean="0">
                          <a:latin typeface="Candara" pitchFamily="34" charset="0"/>
                        </a:rPr>
                        <a:t>Udział w projekcie „Energia jutra” 2013</a:t>
                      </a:r>
                      <a:endParaRPr lang="pl-PL" sz="1100" kern="1200" baseline="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baseline="0" dirty="0" smtClean="0">
                          <a:latin typeface="Candara" pitchFamily="34" charset="0"/>
                        </a:rPr>
                        <a:t>Udział w projekcie „ARTING” 2013</a:t>
                      </a:r>
                      <a:endParaRPr lang="pl-PL" sz="1100" kern="1200" baseline="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algn="l"/>
                      <a:r>
                        <a:rPr lang="pl-PL" sz="1100" kern="1200" baseline="0" dirty="0" smtClean="0">
                          <a:latin typeface="Candara" pitchFamily="34" charset="0"/>
                        </a:rPr>
                        <a:t>Udział w projekcie KAPE „Energooszczędne biuro” 2012-2013</a:t>
                      </a:r>
                      <a:endParaRPr lang="pl-PL" sz="1100" kern="1200" baseline="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b="1" dirty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algn="l"/>
                      <a:r>
                        <a:rPr lang="pl-PL" sz="1100" kern="1200" baseline="0" dirty="0" smtClean="0">
                          <a:latin typeface="Candara" pitchFamily="34" charset="0"/>
                        </a:rPr>
                        <a:t>Model strategii zrównoważonego rozwoju energetycznego gminy Mołdawskiej 2007</a:t>
                      </a:r>
                      <a:endParaRPr lang="pl-PL" sz="1100" kern="1200" baseline="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algn="l"/>
                      <a:r>
                        <a:rPr lang="pl-PL" sz="1100" kern="1200" baseline="0" dirty="0" smtClean="0">
                          <a:latin typeface="Candara" pitchFamily="34" charset="0"/>
                        </a:rPr>
                        <a:t>Festiwal „Energicznie z klimatem” 2012</a:t>
                      </a:r>
                      <a:endParaRPr lang="pl-PL" sz="1100" kern="1200" baseline="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  <a:tr h="217483">
                <a:tc>
                  <a:txBody>
                    <a:bodyPr/>
                    <a:lstStyle/>
                    <a:p>
                      <a:pPr algn="l"/>
                      <a:r>
                        <a:rPr lang="pl-PL" sz="1100" kern="1200" baseline="0" dirty="0" smtClean="0">
                          <a:latin typeface="Candara" pitchFamily="34" charset="0"/>
                        </a:rPr>
                        <a:t>Udział w Konkursie „Samorządowy Lider Zarządzania” – usługi techniczne 2012</a:t>
                      </a:r>
                      <a:endParaRPr lang="pl-PL" sz="1100" kern="1200" baseline="0" dirty="0" smtClean="0">
                        <a:solidFill>
                          <a:schemeClr val="dk1"/>
                        </a:solidFill>
                        <a:latin typeface="Candara" pitchFamily="34" charset="0"/>
                        <a:ea typeface="+mn-ea"/>
                        <a:cs typeface="+mn-cs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dirty="0" smtClean="0">
                          <a:latin typeface="Candara" pitchFamily="34" charset="0"/>
                        </a:rPr>
                        <a:t>X</a:t>
                      </a: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100" b="1" dirty="0" smtClean="0">
                        <a:latin typeface="Candara" pitchFamily="34" charset="0"/>
                        <a:ea typeface="Calibri"/>
                        <a:cs typeface="Times New Roman"/>
                      </a:endParaRPr>
                    </a:p>
                  </a:txBody>
                  <a:tcPr marL="61431" marR="61431" marT="0" marB="0" anchor="ctr"/>
                </a:tc>
              </a:tr>
            </a:tbl>
          </a:graphicData>
        </a:graphic>
      </p:graphicFrame>
      <p:sp>
        <p:nvSpPr>
          <p:cNvPr id="7" name="Prostokąt 6"/>
          <p:cNvSpPr/>
          <p:nvPr/>
        </p:nvSpPr>
        <p:spPr>
          <a:xfrm>
            <a:off x="-36512" y="437763"/>
            <a:ext cx="8352928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Projekty, w których uczestniczyło Biuro Zarządzania Energią.</a:t>
            </a:r>
          </a:p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(x - oznacza </a:t>
            </a:r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inicjatora</a:t>
            </a:r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projektu) </a:t>
            </a:r>
            <a:endParaRPr lang="pl-PL" sz="2400" dirty="0">
              <a:solidFill>
                <a:schemeClr val="bg1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790916" y="1336700"/>
            <a:ext cx="75975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dirty="0" smtClean="0">
                <a:latin typeface="Candara" pitchFamily="34" charset="0"/>
              </a:rPr>
              <a:t>W siedzibie Parlamentu Europejskiego w 2008 r. w </a:t>
            </a:r>
            <a:r>
              <a:rPr lang="pl-PL" dirty="0">
                <a:latin typeface="Candara" pitchFamily="34" charset="0"/>
              </a:rPr>
              <a:t>konferencji inicjującej „Covenant of Mayors</a:t>
            </a:r>
            <a:r>
              <a:rPr lang="pl-PL" dirty="0" smtClean="0">
                <a:latin typeface="Candara" pitchFamily="34" charset="0"/>
              </a:rPr>
              <a:t>”, </a:t>
            </a:r>
            <a:r>
              <a:rPr lang="pl-PL" dirty="0">
                <a:latin typeface="Candara" pitchFamily="34" charset="0"/>
              </a:rPr>
              <a:t>udział wzięło ponad 300 przedstawicieli miast, głównie skupionych </a:t>
            </a:r>
            <a:r>
              <a:rPr lang="pl-PL" dirty="0" smtClean="0">
                <a:latin typeface="Candara" pitchFamily="34" charset="0"/>
              </a:rPr>
              <a:t>w Energie </a:t>
            </a:r>
            <a:r>
              <a:rPr lang="pl-PL" dirty="0" err="1">
                <a:latin typeface="Candara" pitchFamily="34" charset="0"/>
              </a:rPr>
              <a:t>Cités</a:t>
            </a:r>
            <a:r>
              <a:rPr lang="pl-PL" dirty="0">
                <a:latin typeface="Candara" pitchFamily="34" charset="0"/>
              </a:rPr>
              <a:t> Europa. Moderatorem </a:t>
            </a:r>
            <a:r>
              <a:rPr lang="pl-PL" dirty="0" smtClean="0">
                <a:latin typeface="Candara" pitchFamily="34" charset="0"/>
              </a:rPr>
              <a:t>tego spotkania </a:t>
            </a:r>
            <a:r>
              <a:rPr lang="pl-PL" dirty="0">
                <a:latin typeface="Candara" pitchFamily="34" charset="0"/>
              </a:rPr>
              <a:t>był dyrektor stowarzyszenia EC - Gerard Magnin. Na późniejszą konferencję prasową </a:t>
            </a:r>
            <a:r>
              <a:rPr lang="pl-PL" dirty="0" smtClean="0">
                <a:latin typeface="Candara" pitchFamily="34" charset="0"/>
              </a:rPr>
              <a:t>zastało zaproszonych </a:t>
            </a:r>
            <a:r>
              <a:rPr lang="pl-PL" dirty="0">
                <a:latin typeface="Candara" pitchFamily="34" charset="0"/>
              </a:rPr>
              <a:t>41 burmistrzów (prezydentów) miast, które zainicjowały „Covenant of Mayors”.  Miasta </a:t>
            </a:r>
            <a:r>
              <a:rPr lang="pl-PL" dirty="0" smtClean="0">
                <a:latin typeface="Candara" pitchFamily="34" charset="0"/>
              </a:rPr>
              <a:t>te w tym Bielsko – Biała, przedstawiono </a:t>
            </a:r>
            <a:r>
              <a:rPr lang="pl-PL" dirty="0">
                <a:latin typeface="Candara" pitchFamily="34" charset="0"/>
              </a:rPr>
              <a:t>mediom jako liderów realizowanych projektów ochrony klimatu. 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050585"/>
            <a:ext cx="2610234" cy="1970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050585"/>
            <a:ext cx="2884996" cy="1970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F:\Imagine BB foto uzup\P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50585"/>
            <a:ext cx="2684451" cy="1970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-36512" y="437763"/>
            <a:ext cx="8352928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Konferencja inicjująca „Porozumienie między burmistrzami”</a:t>
            </a:r>
            <a:endParaRPr lang="pl-PL" sz="2400" dirty="0">
              <a:solidFill>
                <a:schemeClr val="bg1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logo_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312" y="1868631"/>
            <a:ext cx="1368152" cy="10406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4" descr="C:\Documents and Settings\oslakp\Moje dokumenty\Covenant of mayors\zdjęcie z podpisania CoM\W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0125" y="3590678"/>
            <a:ext cx="3144363" cy="23586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4" descr="C:\Documents and Settings\oslakp\Moje dokumenty\Covenant of mayors\zdjęcie z podpisania CoM\PP080077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501" y="3573016"/>
            <a:ext cx="5408204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Prostokąt 14"/>
          <p:cNvSpPr/>
          <p:nvPr/>
        </p:nvSpPr>
        <p:spPr>
          <a:xfrm>
            <a:off x="-36512" y="437763"/>
            <a:ext cx="4320480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Podpisaliśmy!!!</a:t>
            </a:r>
          </a:p>
        </p:txBody>
      </p:sp>
      <p:sp>
        <p:nvSpPr>
          <p:cNvPr id="16" name="Prostokąt 15"/>
          <p:cNvSpPr/>
          <p:nvPr/>
        </p:nvSpPr>
        <p:spPr>
          <a:xfrm>
            <a:off x="467544" y="1796623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dirty="0">
                <a:latin typeface="Candara" pitchFamily="34" charset="0"/>
              </a:rPr>
              <a:t>Bielsko – Biała przystąpiło do „Porozumienia między burmistrzami” </a:t>
            </a:r>
            <a:r>
              <a:rPr lang="pl-PL" dirty="0" smtClean="0">
                <a:latin typeface="Candara" pitchFamily="34" charset="0"/>
              </a:rPr>
              <a:t>podpisując </a:t>
            </a:r>
            <a:r>
              <a:rPr lang="pl-PL" dirty="0">
                <a:latin typeface="Candara" pitchFamily="34" charset="0"/>
              </a:rPr>
              <a:t>deklarację 10-go lutego 2009 r. podczas pierwszej Ceremonii „</a:t>
            </a:r>
            <a:r>
              <a:rPr lang="pl-PL" dirty="0" smtClean="0">
                <a:latin typeface="Candara" pitchFamily="34" charset="0"/>
              </a:rPr>
              <a:t>Porozumienia między burmistrzami</a:t>
            </a:r>
            <a:r>
              <a:rPr lang="pl-PL" dirty="0" smtClean="0">
                <a:latin typeface="Candara" pitchFamily="34" charset="0"/>
              </a:rPr>
              <a:t>” </a:t>
            </a:r>
            <a:br>
              <a:rPr lang="pl-PL" dirty="0" smtClean="0">
                <a:latin typeface="Candara" pitchFamily="34" charset="0"/>
              </a:rPr>
            </a:br>
            <a:r>
              <a:rPr lang="pl-PL" dirty="0" smtClean="0">
                <a:latin typeface="Candara" pitchFamily="34" charset="0"/>
              </a:rPr>
              <a:t>w </a:t>
            </a:r>
            <a:r>
              <a:rPr lang="pl-PL" dirty="0">
                <a:latin typeface="Candara" pitchFamily="34" charset="0"/>
              </a:rPr>
              <a:t>Brukseli.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2" descr="1-okladk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646470"/>
            <a:ext cx="2729635" cy="37987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Prostokąt 7"/>
          <p:cNvSpPr/>
          <p:nvPr/>
        </p:nvSpPr>
        <p:spPr>
          <a:xfrm>
            <a:off x="107504" y="1262365"/>
            <a:ext cx="57606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600" dirty="0">
                <a:latin typeface="Candara" pitchFamily="34" charset="0"/>
              </a:rPr>
              <a:t> </a:t>
            </a:r>
            <a:r>
              <a:rPr lang="pl-PL" sz="1600" dirty="0" smtClean="0">
                <a:latin typeface="Candara" pitchFamily="34" charset="0"/>
              </a:rPr>
              <a:t>W styczniu 2010 r., w rocznicę przystąpienia miasta do porozumienia „Covenant of Mayors” Rada Miejska w Bielsku – Białej uchwaliła Plan </a:t>
            </a:r>
            <a:r>
              <a:rPr lang="pl-PL" sz="1600" dirty="0">
                <a:latin typeface="Candara" pitchFamily="34" charset="0"/>
              </a:rPr>
              <a:t>Działań na Rzecz Zrównoważonej </a:t>
            </a:r>
            <a:r>
              <a:rPr lang="pl-PL" sz="1600" dirty="0" smtClean="0">
                <a:latin typeface="Candara" pitchFamily="34" charset="0"/>
              </a:rPr>
              <a:t>Energii.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l-PL" sz="1600" dirty="0">
              <a:latin typeface="Candara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600" dirty="0">
                <a:latin typeface="Candara" pitchFamily="34" charset="0"/>
              </a:rPr>
              <a:t>Plan ten </a:t>
            </a:r>
            <a:r>
              <a:rPr lang="pl-PL" sz="1600" dirty="0" smtClean="0">
                <a:latin typeface="Candara" pitchFamily="34" charset="0"/>
              </a:rPr>
              <a:t>zakłada zmniejszenie emisji do roku 2020 o co najmniej 20% w stosunku do roku bazowego. Plan ujmuje również zadania </a:t>
            </a:r>
            <a:br>
              <a:rPr lang="pl-PL" sz="1600" dirty="0" smtClean="0">
                <a:latin typeface="Candara" pitchFamily="34" charset="0"/>
              </a:rPr>
            </a:br>
            <a:r>
              <a:rPr lang="pl-PL" sz="1600" dirty="0" smtClean="0">
                <a:latin typeface="Candara" pitchFamily="34" charset="0"/>
              </a:rPr>
              <a:t>z zakresu zwiększenie efektywności energetycznej </a:t>
            </a:r>
            <a:r>
              <a:rPr lang="pl-PL" sz="1600" dirty="0" err="1" smtClean="0">
                <a:latin typeface="Candara" pitchFamily="34" charset="0"/>
              </a:rPr>
              <a:t>jak</a:t>
            </a:r>
            <a:r>
              <a:rPr lang="pl-PL" sz="1600" dirty="0" smtClean="0">
                <a:latin typeface="Candara" pitchFamily="34" charset="0"/>
              </a:rPr>
              <a:t> </a:t>
            </a:r>
            <a:br>
              <a:rPr lang="pl-PL" sz="1600" dirty="0" smtClean="0">
                <a:latin typeface="Candara" pitchFamily="34" charset="0"/>
              </a:rPr>
            </a:br>
            <a:r>
              <a:rPr lang="pl-PL" sz="1600" dirty="0" smtClean="0">
                <a:latin typeface="Candara" pitchFamily="34" charset="0"/>
              </a:rPr>
              <a:t>i wprowadzenia odnawialnych źródeł energii. </a:t>
            </a:r>
            <a:r>
              <a:rPr lang="pl-PL" sz="1600" dirty="0" smtClean="0">
                <a:latin typeface="Candara" pitchFamily="34" charset="0"/>
              </a:rPr>
              <a:t>Autorzy planu uwzględnili emisji </a:t>
            </a:r>
            <a:r>
              <a:rPr lang="pl-PL" sz="1600" dirty="0">
                <a:latin typeface="Candara" pitchFamily="34" charset="0"/>
              </a:rPr>
              <a:t>gazów cieplarnianych z takich sektorów jak mieszkalnictwo, przemysł i transport w latach 1990 oraz 2008, a następnie sporządzili prognozę emisji na rok 2020.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l-PL" sz="1600" dirty="0">
              <a:latin typeface="Candara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600" dirty="0">
                <a:latin typeface="Candara" pitchFamily="34" charset="0"/>
              </a:rPr>
              <a:t>Wyliczenia pozwoliły na precyzyjne określenie celu: redukcja emisji </a:t>
            </a:r>
            <a:r>
              <a:rPr lang="pl-PL" sz="1600" dirty="0" smtClean="0">
                <a:latin typeface="Candara" pitchFamily="34" charset="0"/>
              </a:rPr>
              <a:t>o </a:t>
            </a:r>
            <a:r>
              <a:rPr lang="pl-PL" sz="1600" dirty="0">
                <a:latin typeface="Candara" pitchFamily="34" charset="0"/>
              </a:rPr>
              <a:t>187 000 ton CO</a:t>
            </a:r>
            <a:r>
              <a:rPr lang="pl-PL" sz="1600" baseline="-25000" dirty="0">
                <a:latin typeface="Candara" pitchFamily="34" charset="0"/>
              </a:rPr>
              <a:t>2 </a:t>
            </a:r>
            <a:r>
              <a:rPr lang="pl-PL" sz="1600" dirty="0">
                <a:latin typeface="Candara" pitchFamily="34" charset="0"/>
              </a:rPr>
              <a:t>w okresie najbliższych 10 lat.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l-PL" sz="1600" dirty="0">
              <a:latin typeface="Candara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600" dirty="0">
                <a:latin typeface="Candara" pitchFamily="34" charset="0"/>
              </a:rPr>
              <a:t>Następnie zaprojektowano działania na rzecz redukcji emisji, których realizacja w ciągu kilkunastu najbliższych lat przyniesie miastu i jego mieszkańcom konkretne oszczędności rzędu 60 milionów złotych rocznie. </a:t>
            </a:r>
            <a:r>
              <a:rPr lang="pl-PL" sz="1600" dirty="0" smtClean="0">
                <a:latin typeface="Candara" pitchFamily="34" charset="0"/>
              </a:rPr>
              <a:t>Ekologia </a:t>
            </a:r>
            <a:r>
              <a:rPr lang="pl-PL" sz="1600" dirty="0">
                <a:latin typeface="Candara" pitchFamily="34" charset="0"/>
              </a:rPr>
              <a:t>może więc iść w parze z ekonomią! </a:t>
            </a:r>
          </a:p>
        </p:txBody>
      </p:sp>
      <p:sp>
        <p:nvSpPr>
          <p:cNvPr id="10" name="Prostokąt 9"/>
          <p:cNvSpPr/>
          <p:nvPr/>
        </p:nvSpPr>
        <p:spPr>
          <a:xfrm>
            <a:off x="-36512" y="437763"/>
            <a:ext cx="6984776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pl-PL" sz="2400" dirty="0" smtClean="0">
                <a:solidFill>
                  <a:schemeClr val="bg1"/>
                </a:solidFill>
                <a:latin typeface="Candara" pitchFamily="34" charset="0"/>
              </a:rPr>
              <a:t>Plan działań na rzecz zrównoważonej energii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1425</Words>
  <Application>Microsoft Office PowerPoint</Application>
  <PresentationFormat>Pokaz na ekranie (4:3)</PresentationFormat>
  <Paragraphs>375</Paragraphs>
  <Slides>17</Slides>
  <Notes>2</Notes>
  <HiddenSlides>0</HiddenSlides>
  <MMClips>0</MMClips>
  <ScaleCrop>false</ScaleCrop>
  <HeadingPairs>
    <vt:vector size="6" baseType="variant"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19" baseType="lpstr">
      <vt:lpstr>Motyw pakietu Office</vt:lpstr>
      <vt:lpstr>Worksheet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Oslak_P</dc:creator>
  <cp:lastModifiedBy>Oslak_P</cp:lastModifiedBy>
  <cp:revision>36</cp:revision>
  <dcterms:created xsi:type="dcterms:W3CDTF">2014-06-26T08:13:05Z</dcterms:created>
  <dcterms:modified xsi:type="dcterms:W3CDTF">2014-06-26T13:46:02Z</dcterms:modified>
</cp:coreProperties>
</file>