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78" r:id="rId3"/>
    <p:sldId id="274" r:id="rId4"/>
    <p:sldId id="275" r:id="rId5"/>
    <p:sldId id="276" r:id="rId6"/>
    <p:sldId id="277" r:id="rId7"/>
    <p:sldId id="272" r:id="rId8"/>
    <p:sldId id="298" r:id="rId9"/>
    <p:sldId id="260" r:id="rId10"/>
    <p:sldId id="267" r:id="rId11"/>
    <p:sldId id="280" r:id="rId12"/>
    <p:sldId id="263" r:id="rId13"/>
    <p:sldId id="264" r:id="rId14"/>
    <p:sldId id="265" r:id="rId15"/>
    <p:sldId id="273" r:id="rId16"/>
    <p:sldId id="282" r:id="rId17"/>
    <p:sldId id="284" r:id="rId18"/>
    <p:sldId id="285" r:id="rId19"/>
    <p:sldId id="290" r:id="rId20"/>
    <p:sldId id="281" r:id="rId21"/>
    <p:sldId id="287" r:id="rId22"/>
    <p:sldId id="288" r:id="rId23"/>
    <p:sldId id="292" r:id="rId24"/>
    <p:sldId id="291" r:id="rId25"/>
    <p:sldId id="293" r:id="rId26"/>
    <p:sldId id="294" r:id="rId27"/>
    <p:sldId id="295" r:id="rId28"/>
    <p:sldId id="297" r:id="rId2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A40C"/>
    <a:srgbClr val="B01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Styl z motywem 1 — Ak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08" y="1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9C1A8-2923-4BFE-A28B-4C1693F3586F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80899-8623-415E-993B-1A9BAE9D7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40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AC51E-CBE9-4385-BB43-CD9E5C234240}" type="slidenum">
              <a:rPr lang="en-GB" smtClean="0"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AC51E-CBE9-4385-BB43-CD9E5C234240}" type="slidenum">
              <a:rPr lang="en-GB" smtClean="0"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5FD9B-7D0B-45F4-9244-CE604ED10D8C}" type="slidenum">
              <a:rPr lang="pl-PL" smtClean="0"/>
              <a:pPr/>
              <a:t>5</a:t>
            </a:fld>
            <a:endParaRPr lang="pl-PL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AC51E-CBE9-4385-BB43-CD9E5C234240}" type="slidenum">
              <a:rPr lang="en-GB" smtClean="0"/>
              <a:t>6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657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6069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603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8721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2018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27270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5281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0347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7280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2907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3871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98D0E-FDB5-47D1-95BE-66D1C777EAEC}" type="datetimeFigureOut">
              <a:rPr lang="pl-PL" smtClean="0"/>
              <a:t>2013-05-20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88D0A-613D-492B-A111-0976F8FB6E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45294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gif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mailto:adamkiewicz@proakademia.eu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hyperlink" Target="http://www.bioenergiadlaregionu.eu/pl/o-klastrze/" TargetMode="External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611560" y="3212976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smtClean="0">
                <a:solidFill>
                  <a:schemeClr val="bg1"/>
                </a:solidFill>
              </a:rPr>
              <a:t>WITAMY II GRUPĘ!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69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11444" y="148478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Kilka faktów (2/6)</a:t>
            </a:r>
            <a:endParaRPr lang="en-US" sz="3200" b="1" dirty="0">
              <a:solidFill>
                <a:srgbClr val="B010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96458" y="2636912"/>
            <a:ext cx="820891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ŚWIAT</a:t>
            </a:r>
          </a:p>
          <a:p>
            <a:endParaRPr lang="pl-PL" dirty="0" smtClean="0"/>
          </a:p>
          <a:p>
            <a:pPr marL="285750" indent="-285750">
              <a:buBlip>
                <a:blip r:embed="rId2"/>
              </a:buBlip>
            </a:pPr>
            <a:r>
              <a:rPr lang="pl-PL" sz="2000" dirty="0" smtClean="0"/>
              <a:t>Szansą dla rozwoju sektora są nowe zastosowania włókien oraz produktów między innymi w takich dziedzinach jak: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/>
              <a:t>przemysł lotniczy, </a:t>
            </a:r>
            <a:endParaRPr lang="pl-PL" sz="2000" dirty="0" smtClean="0"/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medycyna, 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budownictwo </a:t>
            </a:r>
            <a:r>
              <a:rPr lang="pl-PL" sz="2000" dirty="0"/>
              <a:t>i </a:t>
            </a:r>
            <a:r>
              <a:rPr lang="pl-PL" sz="2000" dirty="0" smtClean="0"/>
              <a:t>architektura, </a:t>
            </a:r>
            <a:endParaRPr lang="pl-PL" sz="2000" dirty="0" smtClean="0"/>
          </a:p>
          <a:p>
            <a:pPr marL="800100" lvl="1" indent="-342900">
              <a:buBlip>
                <a:blip r:embed="rId3"/>
              </a:buBlip>
            </a:pPr>
            <a:r>
              <a:rPr lang="pl-PL" sz="2000" dirty="0"/>
              <a:t>p</a:t>
            </a:r>
            <a:r>
              <a:rPr lang="pl-PL" sz="2000" dirty="0" smtClean="0"/>
              <a:t>rzemysł samochodowy i transport, 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ochrona </a:t>
            </a:r>
            <a:r>
              <a:rPr lang="pl-PL" sz="2000" dirty="0" smtClean="0"/>
              <a:t>osobista,</a:t>
            </a:r>
            <a:endParaRPr lang="pl-PL" sz="2000" dirty="0" smtClean="0"/>
          </a:p>
          <a:p>
            <a:pPr marL="800100" lvl="1" indent="-342900">
              <a:buBlip>
                <a:blip r:embed="rId3"/>
              </a:buBlip>
            </a:pPr>
            <a:r>
              <a:rPr lang="pl-PL" sz="2000" dirty="0"/>
              <a:t>z</a:t>
            </a:r>
            <a:r>
              <a:rPr lang="pl-PL" sz="2000" dirty="0" smtClean="0"/>
              <a:t>astosowanie tkanin </a:t>
            </a:r>
            <a:r>
              <a:rPr lang="pl-PL" sz="2000" smtClean="0"/>
              <a:t>w </a:t>
            </a:r>
            <a:r>
              <a:rPr lang="pl-PL" sz="2000" smtClean="0"/>
              <a:t>glebie.</a:t>
            </a:r>
            <a:endParaRPr lang="pl-PL" sz="2000" dirty="0" smtClean="0"/>
          </a:p>
        </p:txBody>
      </p:sp>
      <p:pic>
        <p:nvPicPr>
          <p:cNvPr id="6146" name="Picture 2" descr="https://encrypted-tbn3.gstatic.com/images?q=tbn:ANd9GcRsSFycMfoEhWtPpYF_SEDIOKoVHvQCRMWaBFG272MfVZAnVsu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228" y="887196"/>
            <a:ext cx="1676400" cy="2486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09633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Iwona\Desktop\PKD ZMIANA\Tekstyl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66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09" y="1556792"/>
            <a:ext cx="7980315" cy="5003676"/>
          </a:xfrm>
          <a:prstGeom prst="rect">
            <a:avLst/>
          </a:prstGeom>
          <a:ln w="228600" cap="sq" cmpd="thickThin">
            <a:solidFill>
              <a:srgbClr val="0CA40C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84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76752"/>
            <a:ext cx="8335450" cy="4681805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05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52854"/>
            <a:ext cx="8614676" cy="4218045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1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11444" y="148478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Kilka faktów (3/6)</a:t>
            </a:r>
            <a:endParaRPr lang="en-US" sz="3200" b="1" dirty="0">
              <a:solidFill>
                <a:srgbClr val="B010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86764" y="2420888"/>
            <a:ext cx="820891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Unia Europejska </a:t>
            </a:r>
          </a:p>
          <a:p>
            <a:endParaRPr lang="pl-PL" dirty="0" smtClean="0"/>
          </a:p>
          <a:p>
            <a:pPr marL="285750" indent="-285750">
              <a:buBlip>
                <a:blip r:embed="rId2"/>
              </a:buBlip>
            </a:pPr>
            <a:r>
              <a:rPr lang="pl-PL" sz="2000" dirty="0" smtClean="0"/>
              <a:t>Sektor T&amp;O w UE tworzą przede wszystkim małe i średnie firmy (90%) zatrudniające do 50 osób i wytwarzające 60% ogółu produkcji.</a:t>
            </a:r>
          </a:p>
          <a:p>
            <a:pPr marL="285750" indent="-285750">
              <a:buBlip>
                <a:blip r:embed="rId2"/>
              </a:buBlip>
            </a:pPr>
            <a:r>
              <a:rPr lang="pl-PL" sz="2000" dirty="0" smtClean="0"/>
              <a:t>¾ produkcji T&amp;O w UE powstaje w takich krajach jak: 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Włochy - 27%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Niemcy </a:t>
            </a:r>
            <a:r>
              <a:rPr lang="pl-PL" dirty="0"/>
              <a:t>– 15</a:t>
            </a:r>
            <a:r>
              <a:rPr lang="pl-PL" dirty="0" smtClean="0"/>
              <a:t>%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Francja – 10%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Wielka Brytania – 10% 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Hiszpania – 7%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/>
              <a:t>Belgia – 5,3</a:t>
            </a:r>
            <a:r>
              <a:rPr lang="pl-PL" dirty="0" smtClean="0"/>
              <a:t>%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Portugalia – 3,6%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Holandia – 3,1%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b="1" dirty="0" smtClean="0">
                <a:solidFill>
                  <a:srgbClr val="B01055"/>
                </a:solidFill>
              </a:rPr>
              <a:t>Polska – 3%</a:t>
            </a:r>
          </a:p>
        </p:txBody>
      </p:sp>
      <p:pic>
        <p:nvPicPr>
          <p:cNvPr id="6146" name="Picture 2" descr="https://encrypted-tbn3.gstatic.com/images?q=tbn:ANd9GcRsSFycMfoEhWtPpYF_SEDIOKoVHvQCRMWaBFG272MfVZAnVsu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0"/>
            <a:ext cx="1676400" cy="2486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88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11444" y="148478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Kilka faktów (4/6)</a:t>
            </a:r>
            <a:endParaRPr lang="en-US" sz="3200" b="1" dirty="0">
              <a:solidFill>
                <a:srgbClr val="B010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86764" y="2420888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Unia Europejska </a:t>
            </a:r>
          </a:p>
          <a:p>
            <a:endParaRPr lang="pl-PL" dirty="0" smtClean="0"/>
          </a:p>
          <a:p>
            <a:pPr marL="285750" indent="-285750">
              <a:buBlip>
                <a:blip r:embed="rId2"/>
              </a:buBlip>
            </a:pPr>
            <a:r>
              <a:rPr lang="pl-PL" sz="2000" dirty="0" smtClean="0"/>
              <a:t>Stawki za godzinę pracy w branży T&amp;O: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Niemcy – 18$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Polska – 2,77$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Rumunia – 1,04$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Chiny – 0,4$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Wietnam – 0,22$</a:t>
            </a:r>
          </a:p>
          <a:p>
            <a:pPr marL="285750" indent="-285750">
              <a:buBlip>
                <a:blip r:embed="rId2"/>
              </a:buBlip>
            </a:pPr>
            <a:r>
              <a:rPr lang="pl-PL" sz="2000" dirty="0" smtClean="0"/>
              <a:t>Najwięksi pracodawcy w UE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Włochy – 21,2%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Rumunia - 14,2%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dirty="0" smtClean="0"/>
              <a:t>Polska – 8,8% </a:t>
            </a:r>
            <a:endParaRPr lang="pl-PL" dirty="0"/>
          </a:p>
        </p:txBody>
      </p:sp>
      <p:sp>
        <p:nvSpPr>
          <p:cNvPr id="4" name="AutoShape 2" descr="data:image/jpeg;base64,/9j/4AAQSkZJRgABAQAAAQABAAD/2wCEAAkGBhISERQUEhQVFRQWFBYUFRgVFRUVFhQUFBUVFBUUFBUXGyYeFxkjGRQUHy8gIycpLCwsFR4xNTAqNSYrLCkBCQoKDgwOGA8PGiwkHCUpKSwsKiwsLCwsLCkpLCksKSksLCwsLCksLCkpLCwsLCwpLCksLCwpKSksKSksKSwsLP/AABEIALcBEwMBIgACEQEDEQH/xAAcAAABBQEBAQAAAAAAAAAAAAAFAAIDBAYHAQj/xABEEAABAwIEAgcFBAgFAwUAAAABAAIDBBEFEiExBkETIlFhcYGRBzKhscEUQlLRIzNDYnKS4fAWJFOCkxWi8URjg7Kz/8QAGQEAAgMBAAAAAAAAAAAAAAAAAQIAAwQF/8QAKxEAAgIBBAECBQQDAAAAAAAAAAECEQMEEiExQTJREyIjYXEFFEKBYrHB/9oADAMBAAIRAxEAPwDpzjv5plKdHfxD5FOfz802l2P8X0KMOmBkNO7rFKI/pivab3k2P9cUX2AsUx65VxrtVTpPeKuM3KRjIkDk4FMCcEpB+ZLMmhelEh6CvLrxIKEPWuTsyjunIEH5l5mTV6oQ9zLwvsvED4xxIw0z3N3sVCGU414hPTBrXbd6zlViReNTqgslQXOLnG7intkKzS7s0pUgpBiRbzTzM151QipiI1Cjgr7IOLbtEUqNHlcyxadPkui8J4m6SIBx1HesDhuIRimcHg5tf6WRXhWtDJWhrrhytitrK5O0dHuvLleApK4qPbppK9XhUIeElMJT00hQg268JXpCaVCHhKaSnWTSoQ9akk1JQhDJsfAplNsf4j8ipJdj4FR02x/iPyTx6YH2RUvvKvLNaQ2Vmj3VeaHNKbIvsBZwt5NyiDQh+EstcFEGpJdhXQ8L0IViuL9FsLlWsNrukbe1iltDUy6kV4FZbTghGgFZIKL7bHnyX18VbbAFKIQkL0FTmnCQgClAshukpuiCifbkpRLPFmOPpB9nIK011gvaPBO8ARtJHOyWXQy7OfU9ODqiNRQhrNBqqtIx0ejmkEb3V6pqgQFmfBp7B8Mw2fspKehYXaKnUVIuU+hqRdRv2Ao2zQMaAMttCreAUWSVp7D80LbVXPgr+DVLnzta0Ei9z3IxdsElR1aM6DwXt0yFvVHgnrSZxJJJXRIJeFeppUIeFMKevLKEGFNIUhCaQoQ8aEk5oSUIV5tj4FR0+x8XKSbYqOn93+ZPHpgfZDTSAEkpsMoMpI7FE9t2u8FDQaO8kz8gCdCdXK046E9yp0B95WZz1HKpjIxdXXO6V2t7FFOGK9znEHZAZ29Z57yinBer3eKyL1m2arGbGU6IJieNPjYbFHJh1SsFxLibY3BsgNifgtiTfCMVpO2PhxIAh9utvdaqixCRzLoZhtBSyxh0ZB0U76oRjINOxLDDKPLLJTjk4iERiLjzTDiLu1UqeN1tAT4JropL+670TlLVdl4Vrid1dgddBWxSXHVd6IzRwutqLKMC7JcybKxp94DzTahhabofWz356J8eGU+gSyKIA4goYnPu0BYjGaEg9QLW11Tmks3YblCq2pA8UNVg+E15NWlmskTLyYHI5mY7qjS4fIHWIK6BA0FmqFvla15G6x1Rq2lnDMHaG3PmtXh8kMTQQ0eKxmMYsY4urudlMMefFC0uFwR2Lo6XDjnFuTo52qlKMltNy3iuNObxVD2j1WMgxZkjAQ3UlFv8LNnHu5XWvr1StUtHBR3bjF8efVGjbxHCfvD1Txj0X4h6rmuMcG1UNi3rtJt1Tq09hv8ARCa2iqYWhz2va07OOx/JUfAi+pBeomu4nY24zF+IJ4xOM/eC4c3Enj7x9SpW41IPvu9VP233B+6+x28VjDzCla4HZcQj4knGzyuq8KzvdC0v3IVWTDsVl+LMsnFBoppXpKYSqC8e0pJrSkoQgm2Kjp/d9U+bY/3zUUTrM8inj6QPsipog64OyrwwhspA2AVmhd1iqks4bKb9iL7YC9h/3vFMxvEBHGe8kBUaPGoxcE21VLiCpjla3LLHe97F1jv3pH3yPGEpL5Ff4M68tzXLzqTpftWy4CgaA/xXO6u4eBfnyW64OlLb9bdLGKuxXnyS4mzVYvXiMDtJXKvaZiHSTNA+6NfNbfiSs1bqNNVyzH3umneWhzraaAn5LRFciMk4fxd8RsCcp5d6NVeNucASdisrTwPb7zXN8QR81cnfoFYwRe2SZ1HhDGQWlrvELSGtZ/YXMuFKmz294W3c8LObtXDbO/cJur2f2E0Yhr3IQJU6KXkgYz3GMTICz8+IFzdFc4jksEDp33au7pkliTOflvcypGCSTdMZZ177gq2wIc+7Je4rP+o47xqa8HQ/T58uDJZotNDZQxUuv1RB0LQMztAqNTI94/Rts38Xb4Lhxi5cvo6WTJt4XZBWYhCx4z2NtVBFNNilQIoG5WNtmcdmj8Tj9F7gfs/lrXue93Rw3IzWu5x/dHMd66lw9w3DRQ5Ib66vcfec7tP5LS5KKqJzpXN8kWC8DwQgXdnLd7jn27q3PjsLXFucZh26XHPdTVRGUnOB2XNlzvie+tzcdxGYHtaTp8VS8kp9sZRSN/UYvCWlxIIFr+Rt9VBUTRyN0DX5t2kAi3h6Liz8cmjaWOcXNsQDty0DhyOi3ns/xloBLtXO1c5x18GjkFLYaRNxBwD0/WhyxvA90ghr/E8j3rmtbSvie6ORpa9ps4HkV3OKrzO057cz/RYT2n4R7kwvf9W7TSwF2knkdx6LXgzO9rMefCq3Iw1CM0jB2uHzXdMGiyxN8FxLh6LNUMH7113SjFmN8E+pfQNKu2TErxIrxYzYOakvGlJQhWmOh8vmomHqeSkqNj4/VRxe4fBPH0gfZDQnrnwVGsizSHuCuYb77rqAn9M7wRfbB4M5ieHWidIeVh6myzNbXtBdcXtoO6wW34iH+Vt2vaD6rmlY+2c395xPhqrYRUlygLLPG/kbX4CctQ15jcNL7roWBcLlzA67hcciQuas2iXc8ErQYI9vdHyVXUnQitttmQx7h+WMFzQ5wAPesRQyyRl7gS0vPI2I8V2yXELOANrFcP4glvM8j/Wf3feKtjFStMshllikpR7LNU6SQZXOLnDUXN7qs7BakjSGU/7HfkqtDUHpW/xD5rvFLWtytu7kPko0oJJEyZZ55b5dnMcBwioaWkwyDxaQth0En+m/0Wk+2N/EV59tb2lUl2XM8tWujLmlmv8Aq3J0eHzZr5HfBaY1re0rwV7e9QoAdVw0+cdY5FTbwSWWHSD0Wkjrd7jnpY8llcUle+qLA93ughoNu660w1M4x2p8FMscW7LX+DNzn+CymOSQwvyg9JJyA1P9PNaCGjqwHMzgMdzLszhdDaHgfopc4c0jclxJJQlrW04yYIxjF3Efw9w8Zznn8Q3kPHtWnfgkJIBFw3lsDbt7fBKNoaLByiqGvAFjp27dyxzmmuDRjdu7LlRIAQActtByB7gAmkF27rdlr3/mI3WcfJOS5p29CDp8UTwycSss9zszN73DrbXvzHkqky1obiFS1oIs+/aZCT6LJYtMwsN2uPhv5WBW1laxwtmDh32KozQMtZjQeZ5NHeVE6AclqJI3hzcr2aaFwvYpmDxTB1xcgaAEXaB22+qP8RU8ZJcTfe3K57Wjk0dqvcNTx5BcAtOhPNjh72vZsfM9is8EL1A19mujs11tvuu/hd90/DlotJQ1bpoyHCzgLPa/W42Oh5KhNEIxcC7djpse0228VahnuLgX7O315qR6AY6k4aNPWMIsY3FxYRy1BLT4XC6fENB4IFHA1zmufe7fd1tqbXJHkETNfYbfFPPLuqyqMdjaRcKaVTGKN/8ACeMRYk3obci21JV21zO1JHcvcm5CqhofFQw+6fD81JWnTz+hQ2fFOjLQQbO0OVgdyNr/AN81bH0kfZPhRGZ5PcqhlHTO1GydECWS2302WYxSnc4gMzZudifipXLJYU4heDEwCxs+5A12Hd3lZj7Gw3Bpm5SdwJhc+OdW5sKkp3NzvcS9heBc6C9vopaaukDGtc87k27vMJJOVqnRdh1UMVqWNS/JRLY3NbGG2c3W2ug5C53W54Wgc1oc5wItYC6x9ZQPm6zSWkEt00JGhtpyV2h4SqMotM9vddFR5sEtRKcdvj29jb1svWGv92XHMWF3bftH/wD2K2+EtfFK6OSQvNwRfe1lhsTFzt+0fz/eK04/Jml0V6OY9KPH6rrU9e2BrOlOW7A7YnTbkuSYcc0wG2u55Lo5Ec5aJXA2aAAXEdUa2071XnfsPgljjL6t7ft2E2Y9E62V4dfucPmAiDJbhZaHD4mu6nIm3WvoUcp5OqLahUxuuS3LLC5fRuvuEDKmiXVVQ9J0iJUEGS6hA66DLWGTtiDPR11bpKh5JzWAv1bHcd6p4tVgvFuV0mT0sSXRYNUmuqkNE68MyxlQSZVajxCfiFc+PQNBa7XQ2BvvpyN0JFdku48hdB4uNGPlF7ixNm6kE8jfmVbD2NOFcWbRlUQA90V3W3vY2GmveonV7nEEZo7bdUem+qG0mMyviEhOW4uALfL80NxLHprXGvgQ36FC6ZfQfqMbY3dsZPaCWn0WXr+M5JHiKNo1NtB3E3J8EKmNROf0NifvXfd7L9oJ+ICs4JgRp7ukIL9T5nclPXFsUi4gpT0Vh779zzsOzsH5pvBmFySOcBcBp6xI6pA2se1a6lw4OsXi7jsOwA6D6lH6eBkLQxtgGj1PaUN9INWyi5oYyzBqABc76KsMVPu+qlxDEWhhNh4rJf8AVc0hsf6hV25MdKg79ssTrufQKKpqH6Bt0HoqsvkcOQKMVlS0Aa69yJKI2dIDe6vdISLnfu2KE01c4usALK/BUMO3VPZyKPYJQUkOFQvEjC1JLtZk+CzSVx08z8kNe258r+m6IYje2m9zvohEuHmQdISRkds0nXQeHat8eh32EcIF8/kqlHNCyd5ksAdBodwh9DxRFE6Rrw++/uk6eKo/4oilJcwuLTt1SNfNSnZOPJ5xJiYlmvGOoyPKO85ib/FDo25g1zrgka8gm1FUC57rEizdwPMJNaScwsLgW7kj75KcjTk9qpG19n9NC6F4PWf0jiedhYAfIrVHD4uw+qw3BksTGtMkwa85tNBpfS5O62Lq1jh1ZWnzBTxLeKVAGopaR0rnwD9ILxvdc79mvNcqxKE3DQLnO4ab+8exdwwx7XDKGx6aklo6xN9dFddDExpdlYLAkkMHIXOgTqe0MYx/kfPmHQnpiHAi19xY3WrEWtzsBvc3C1HGtUyWkifGRZ8w+4WuOUPBvfXdZZres61725jRVzlfJVNJdD6NmhsTsURo+E69zGvhkj6Nwu1ri5p772B5obTtdkNrbdy6Zw80ilhBfr0beQ5i6iZIKzGjB66MfpKUSAfgqNfQgKrDjcV7Pw+sBGhsHuHwXTM37/wC8zfvn4I2Pt+5h6TF6O+tNUtPfBMfkEzF3GZ7TBDKGBltYpG3NzfQhbovH4z8PyVWory2SNoD3B97uBbZlvxaJZrcqA42YJ1DMASYpABqSWOAA7TooBIug4rJ+iflcTdrgb25tPcubtess4bSuUaJJ25mkdoI9VkhhEscmZrQ7KdQRrY8x3LWByRKVOgwyOKoggxMCMZm2OwBvpfkbfNVqyUgaC1zbU3Bv2FEY8Ne6xym19zYA+BKjro7EXHVGvwP9PVPKLSto3YpKaAdLg46QOztJ52IDhfs1C0P2injF9XuGwdsDvteyAmkzOLiNzcD5fABX6GCIakOvzGhHdqk3+C14/JpcDa/K6abdx6g/Czl6q1NV763Q4Yt1bXuhlZWX1BASMVEmMVDMnPyKxhqrSiwU2JVUlzrohbHEvBT40K2EnVb75YzYk3JVljHt1e/M49+gQdt8/WOiLwgHXknaAgnhr9z2DdTsOY3BUFFRvcOwfEq/FSZe0IJD2Ssq3AWyn1SU7ZRbZJTglmnrn6eqgabQu8Sfkh9NVl978vzXorCHZORPzWtdIy+QLFhslQ54jBseq43At3G6tYNwYWl0YdfLrtzKPcLRfpHgbblE8KH+Ym8kwlnO8TpOikma47OAPd1QfqqjyRewNractPJEcecHzz3LdZ38+QNht4IdUzaO7hbtVbfzFcoyvoM8NYK2oaAbNIbc315oxJwPbZzfQqDghjgQ4+6Y2gFa2eoAaSdgrYvgsQGwpuRmX8IA9Lq+ag9pQvDKgOaSOYB+LlFW1pzhrSQ0WLyNMrb6ku5aXVYxS4ylJMA/ecfTKPqgRcbPv1h2A7fBHeL5mGeFsYvZjidzqTp8kCc7quNstz2boMpn2eteRGbDkt3h7yIo/4G+WgWGdNljPkFrnS5agNZcM6OPq66uIcSdTyyt2/EixsaCuc9696RR5tEmvuFLLB7npgcvC5NcSoAsyaxO8D8isTQYLJIAbZW9rvoNytq2Tq+YQCpqSdyfWw+C0YdOsz58GfPLbQ6LBIW+8XPPjYeg/NO+1wRC+Ro9CfUoPV1AsR4cu8aKhXP28V0YabHF1RmtvkdU46XB5AzG/I7N1vl3toN7cxbe4sueXsa4aXaDbfcA80AqcRAMlm3ykDe4tfcadY3JFh2AXU+F4xeWSBzus0Zxew6thcabW0P+7uXP1i3rcjp6NqDplPFcYcz7jw4fu3B8CF7htfJK0ktyka2H97p+IYvGSRHeQjcg2YPF50VXCaiaV4yZnsb73RMtC0fvyu0d5LnLBJ8vg2zzxXC5LxnzNJG/wDd1RZIS7S5Tc95HAaa6o5htINLpKKyEYF0liVZPDbG8gtFTsaAh+ITWRcqEAE/DoJuE+mwKzkShrhzUE2LWdomvggdpqLK1VJ4jdNhx4FqgOKAlJYUNMbkldZICEkbGohwGvbK2Qt5Fo9blMZiTPtHR361/pdWKfM1j8jI2guIsA8Xy3AJOZZ6TFnRyF5pWuc0k5hK4E+N2Fba4Mp0bBKuFgdbOXc9L+lkHx/GW3c2CRkZd77pHmNx/daHAWHesjS8eyNNxTb9r7/GysTceF4tJSZh2FwPzCjVqh8WT4clKk69y3guFAzxl74soeCT0sR0Bv8Ai7k7iLCnyVUr2Mztc64LcrgRYC+h7ll6zEYJCAyndC4m2jrtN9rtI08l5hVTSsc4VjZn9ZmXoS3KG658xB1OwsO9UfAVUdVfq+X4m9xXVHTOGJpMgilY5tvdeWkC3YTZFMVoHujcGWJ8QPnZY/DuKsDZ7sMre9zHO+TyjP8AjvCctgAf3TFa/wDMLfFWQ+VUc3PkWWbmlV+wO4UrOk6SEEdJEMj231a4Pfv5EHzVvGOH55SG6tgAOYbOe7Szi4OFgNdEPwvHaVjJjeFmaokkja0sJbHIG6WbsdD8EVw7FcPDdKrL3dK4b+KekUmXq5A2QXcZLDLe479L81LPRPZA2Ut6r3WFyCeetuzRE8Rja516euhdfZk7YneQky39QgVZxTU/qZRG8MLmhvRsLbtJb1S2wtpuqXCXubG9JLb8jXvyTRzte3KBqSNwLeq1cBhYblzA47kuF/ie4eiHUfDFUQHSQ00YNty8u9IyR8Vp6XBGWAkbC/xhzf8Ac8kord/ITMtOl9Hd/df8KH/U4h+1j/nb+ajdjcA/bRf8jPzWgZw7AP2MP/EwfRCsdqIaaSnYKWN/TSdGSGDqCw6xsw337tinozA88Q03+vD/AMjPzQ+uxShkfE99SwGJ2ZuWYNBJ06wB6yL1uPRRPcz7JctNiWxXHbocuu6qni78NIfOIhHYLZbpMVimGWOVp1Bu277W11yqz/hAO1MpN9dGgfMoYeKqn7tKR/8AG/6BA8Y9qk0Ae09GJGgnIWuzC3aCNFbCc8fpYsoxl2gxivB0jes1wLbtHW0dcvAG1wRqFBXcFzhudz4WNaLkueQBbmTlsslTe1msDMz5GPcetkyNa1uujGuaL2tzKHVPEdRiJDndJMNxG0FkMV9ukO1+/VWrPk8sR44k9aIow1vTdPkBv0WjDdwcC+Z7QBqDsCfDde0OF1dfcwxB0f3n6x04tyLvfnI7NVq+HOBoWhr6trZ36FrGm1OwcrM/aHvdp3I3iGOSMldGwxhjcgy2ddrXBpto6w300VbmPQGwj2aRloNR+lPIF3RxN/hiYfi4rVvwl7I+jjDejEYaLEi3K3pbVEYxohuM4sItCbdW+/eVXJ+WOvY5pHRZHuzbhxB8irQrANlVxKsu9xHMkqnHJdc99mrwFJMccNBdU5KuR/apYIhurAkHJSkApMjepnU4tcqxmG6G4hXaJkyEBmsbBTsfqh8Ouqma6xQaIg7FM6wSVeGoGUJIDG3laGNyu0NyeXPzQibBy8nQtB3PVsey2t/JaOvZcp/2YZCexoXRvow2c6r8IfHbo25xfXlYdvNWMMwbpYjI45CPu2v8Vv8ABsPjfGc7b9YhXo8DgAsGC3mld+A8nDK3FhHIWmMmxtfNb4WWwpOG2SwwSdI0GZ7GBmU3bmJbe99RotlW8EUrg7o2NY4gguy5tHaHQ81mmRdDPSwXuGVETQdrjOSPmmCi4fZj/wC6z+Q/mhmM8C9CwvL2EDsaR8101zljPajUlmHve02Ikh+MrWn4EqJsYyNJwmZMuUNOYkbbBu7j3K5P7P8AKLl0XmSPmEY4eeGmNt73iudveIaT8yh3tNx11NBE5pN3TW00JbkcTY8uSVSIYkOgdN0LWPvn6PNkOS97e8OXfZbqn9mMjYntORznWynpHAM1BJ9250bbe2q51Q8T1rpYS4h7S5rrOaCCM1utblcfBd3jr9FG+QIx+HezeZr255LMuM2WRxNuwDtXR4o2AAADSwHlsg5r05lelYwczJr3IayuVfE8djgjdJK7KxtrmxNrkAaAE7kIECGHVgc0C+oDb+bQfqpaina+1+WosuY4hj5Zmc+oMQAZkY2KNxeDGwk5jqBe41VbDqrEquPo4S6OEucTLJ1S7O4k5baka6Bth3p0mxbNfxDxfBSaOcHuBsWh1iBbc8guM8W45HUVEkvQhj5W21ueq0WuL6XNtwNVfxTDn01bkjkEmTLme8QOs8gGzWSXAOZzdTc6231UddI6pfHG6RkjnyNiv0NOxwzu1yvY2492+nIFOqoXyDuEOFftQlc+Qxsib72Rzw6Q3LWEjRug1JK63hcsZEsLImRsis2zAA0hwN9ABZc64O4cqJJXROdLDCCDUM1AkyOt0fYb6i/ZddOxOtigjc91mN0BIAG+gvZLvUYvcvwFRlKSUQvRwgNaALAAAAcgBYBci40lqBjbhF0mS9PmDb5bdHHe62lfxW9oDWWAsLHmVn5sRfIS4nxPMrTi0/xEpXwLlbxScJLlHR5uIoGDV4Jty1WA4qxxs0oc29g3Lr4k3QqorO9DJZddVRqoRhwh8DcuWSyzXUcdRrZQSS3UYfl1XOo1hd1fYJU9bcrM1FaSbBWKKY3UoBqKip6qFP6102oqdAE1kthdFIDLMEOiQ0KdS1IKlmj5oMKLMbRZJVmPNkkBqOpSyX1Vy36Ak7nVB4KnM0HtBPxKOSVEbmgHaw7V0l4MA3BNI/8AcVfEg7R6hY/jDE2xUzWxaF0gHkAXfMBYEYzN+L5/mjtb6Fk5LpHbqjNlOWxNtPFc9rjJ9up+kADvtEJIBuBr+S2GC40HwROduY2E6c7a/FVqvDYZJ2zON3NIIFtMzRZpvflulLEHXvWK9q2uGT/xRf8A7MWrdKud+2HED9icxuwcwu7yXtsFBiLhPEc5h7QzI7xbmB+QQ72rudKaeFttM8lybaaN+qHcD1BMt76WbJ/MRm+JPojHtDwjp2RnMG5SdT2Ea7JEqZDJ8NU7nFwHvMFm9mjr6233K6zTVoyjwWI4CwXqudytYHa9zuPQItUQZL5n5GjmXZR37kW0StckRpxVJ7ahYMYywm0Zkmfc2EQc8Xt+I2b8VYFPWyWa4/Z2kD3SJJnDnr7sfjrvpdSmE1WKcSRUwBldYnYczbsCymKcY1M+UM/y8LzlEjgRm8HWufBvqjFDwvTsbmfG17rh2aT9I4kbOLn6+lh3K3iEMUjQJGh4a4Obfk4bEWSSyRx8eSyGJzBOE8ORREPkb00mhzSkZWkgHqs117zco3iOICSNzOmMNxbNH748CQfBDqqsQfEa+wVccs5MteCKXJCKCggNjVzXJJ/UQvcSTckkxd6ZTy4dDIyTp53ZJGyZfs0DAS0gi5ABF7C9uxZqrfdxJVcvu5o7wurhwuS+ZnPnkVvada/xJE7rND7HXUDn5rM+0TGg+ic0NIzPbuRyN0ynk6oRnCOGBVPjfKLxRuzW/G4bX7gm1ODFjxOQ+lySeVWZGgbOyijMzS02OS+5byv5IFV4i8OBubW2XZuM6WPoOsNBtblouI4k4A+Cp0M3tkvHg169rJsn56f9dBankLrHt1TpmpYQQY2nuTayTXRUaltzKsKqJA59lBnLjZOfESp6WnsshceQ4cNypuiAU7plC4EoCleWS5srRj6iqtis5W5pOojRChTVWVyPQTghZSJ13lHaPRFxCmX0l6Ckl2j2avDpXCnYb/s7/AlXH8RxZdzew+6UklrTpIxxVySA+L1rZ2tbqLG/wI+qE1WHBrb3ukkpCcro7GbS4443JLkP0PF9PDDG15dcMaNGk7CyvYbxpTzytjjzlzjYXbYaC537gkkrWjjGoha5xsFm+OOCJ6yGSNoF3OaR1wNWi4vflmAv3XXiSTdTHQF4X9l9bA5pf0ejXNNn30Ni3lydf1RzHuDKiZvWLAxupAdq63bpskkhu56GS5M62snjeWRPY1hblF23LHc3X5n80bwbhCKXrlvTOzAF8xzm+lyAdB5BJJVRk91HV1Olx48e6K5D9bwo9wLYnsaQOqS05QSCB1QRoCm4dwlOGtM8rHyBmVxY0tBNybgctCF4kncjkhCo4aDxZxFvMfIqhNwN+GUt7iMw+d0klXKMXy0WRySiqRTk9njz+3H8n9VWk9lpdvP/ANn9Ukk8Wo8pCznKaplN/saB/wDUH+T+qGVvsgfG8ObUNI/eYb38ikkrJaicVaEhii3TQRpeCX3AMjbdzT9StpS0wjYGtFgBZeJLJl1GTJSkzVDFCHpQD4w/Um64hikXWK9SWvRPmvsTUL6Lf+S/0y5h7y1jR3Kw4pJKan1mfF6R0bF5K7kEkliZceRpSTgJJIilSSdTMfdq9SRRAf0VnXRakdcJJIkRcF0kklBz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ISERQUEhQVFRQWFBYUFRgVFRUVFhQUFBUVFBUUFBUXGyYeFxkjGRQUHy8gIycpLCwsFR4xNTAqNSYrLCkBCQoKDgwOGA8PGiwkHCUpKSwsKiwsLCwsLCkpLCksKSksLCwsLCksLCkpLCwsLCwpLCksLCwpKSksKSksKSwsLP/AABEIALcBEwMBIgACEQEDEQH/xAAcAAABBQEBAQAAAAAAAAAAAAAFAAIDBAYHAQj/xABEEAABAwIEAgcFBAgFAwUAAAABAAIDBBEFEiExBkETIlFhcYGRBzKhscEUQlLRIzNDYnKS4fAWJFOCkxWi8URjg7Kz/8QAGQEAAgMBAAAAAAAAAAAAAAAAAQIAAwQF/8QAKxEAAgIBBAECBQQDAAAAAAAAAAECEQMEEiExQTJREyIjYXEFFEKBYrHB/9oADAMBAAIRAxEAPwDpzjv5plKdHfxD5FOfz802l2P8X0KMOmBkNO7rFKI/pivab3k2P9cUX2AsUx65VxrtVTpPeKuM3KRjIkDk4FMCcEpB+ZLMmhelEh6CvLrxIKEPWuTsyjunIEH5l5mTV6oQ9zLwvsvED4xxIw0z3N3sVCGU414hPTBrXbd6zlViReNTqgslQXOLnG7intkKzS7s0pUgpBiRbzTzM151QipiI1Cjgr7IOLbtEUqNHlcyxadPkui8J4m6SIBx1HesDhuIRimcHg5tf6WRXhWtDJWhrrhytitrK5O0dHuvLleApK4qPbppK9XhUIeElMJT00hQg268JXpCaVCHhKaSnWTSoQ9akk1JQhDJsfAplNsf4j8ipJdj4FR02x/iPyTx6YH2RUvvKvLNaQ2Vmj3VeaHNKbIvsBZwt5NyiDQh+EstcFEGpJdhXQ8L0IViuL9FsLlWsNrukbe1iltDUy6kV4FZbTghGgFZIKL7bHnyX18VbbAFKIQkL0FTmnCQgClAshukpuiCifbkpRLPFmOPpB9nIK011gvaPBO8ARtJHOyWXQy7OfU9ODqiNRQhrNBqqtIx0ejmkEb3V6pqgQFmfBp7B8Mw2fspKehYXaKnUVIuU+hqRdRv2Ao2zQMaAMttCreAUWSVp7D80LbVXPgr+DVLnzta0Ei9z3IxdsElR1aM6DwXt0yFvVHgnrSZxJJJXRIJeFeppUIeFMKevLKEGFNIUhCaQoQ8aEk5oSUIV5tj4FR0+x8XKSbYqOn93+ZPHpgfZDTSAEkpsMoMpI7FE9t2u8FDQaO8kz8gCdCdXK046E9yp0B95WZz1HKpjIxdXXO6V2t7FFOGK9znEHZAZ29Z57yinBer3eKyL1m2arGbGU6IJieNPjYbFHJh1SsFxLibY3BsgNifgtiTfCMVpO2PhxIAh9utvdaqixCRzLoZhtBSyxh0ZB0U76oRjINOxLDDKPLLJTjk4iERiLjzTDiLu1UqeN1tAT4JropL+670TlLVdl4Vrid1dgddBWxSXHVd6IzRwutqLKMC7JcybKxp94DzTahhabofWz356J8eGU+gSyKIA4goYnPu0BYjGaEg9QLW11Tmks3YblCq2pA8UNVg+E15NWlmskTLyYHI5mY7qjS4fIHWIK6BA0FmqFvla15G6x1Rq2lnDMHaG3PmtXh8kMTQQ0eKxmMYsY4urudlMMefFC0uFwR2Lo6XDjnFuTo52qlKMltNy3iuNObxVD2j1WMgxZkjAQ3UlFv8LNnHu5XWvr1StUtHBR3bjF8efVGjbxHCfvD1Txj0X4h6rmuMcG1UNi3rtJt1Tq09hv8ARCa2iqYWhz2va07OOx/JUfAi+pBeomu4nY24zF+IJ4xOM/eC4c3Enj7x9SpW41IPvu9VP233B+6+x28VjDzCla4HZcQj4knGzyuq8KzvdC0v3IVWTDsVl+LMsnFBoppXpKYSqC8e0pJrSkoQgm2Kjp/d9U+bY/3zUUTrM8inj6QPsipog64OyrwwhspA2AVmhd1iqks4bKb9iL7YC9h/3vFMxvEBHGe8kBUaPGoxcE21VLiCpjla3LLHe97F1jv3pH3yPGEpL5Ff4M68tzXLzqTpftWy4CgaA/xXO6u4eBfnyW64OlLb9bdLGKuxXnyS4mzVYvXiMDtJXKvaZiHSTNA+6NfNbfiSs1bqNNVyzH3umneWhzraaAn5LRFciMk4fxd8RsCcp5d6NVeNucASdisrTwPb7zXN8QR81cnfoFYwRe2SZ1HhDGQWlrvELSGtZ/YXMuFKmz294W3c8LObtXDbO/cJur2f2E0Yhr3IQJU6KXkgYz3GMTICz8+IFzdFc4jksEDp33au7pkliTOflvcypGCSTdMZZ177gq2wIc+7Je4rP+o47xqa8HQ/T58uDJZotNDZQxUuv1RB0LQMztAqNTI94/Rts38Xb4Lhxi5cvo6WTJt4XZBWYhCx4z2NtVBFNNilQIoG5WNtmcdmj8Tj9F7gfs/lrXue93Rw3IzWu5x/dHMd66lw9w3DRQ5Ib66vcfec7tP5LS5KKqJzpXN8kWC8DwQgXdnLd7jn27q3PjsLXFucZh26XHPdTVRGUnOB2XNlzvie+tzcdxGYHtaTp8VS8kp9sZRSN/UYvCWlxIIFr+Rt9VBUTRyN0DX5t2kAi3h6Liz8cmjaWOcXNsQDty0DhyOi3ns/xloBLtXO1c5x18GjkFLYaRNxBwD0/WhyxvA90ghr/E8j3rmtbSvie6ORpa9ps4HkV3OKrzO057cz/RYT2n4R7kwvf9W7TSwF2knkdx6LXgzO9rMefCq3Iw1CM0jB2uHzXdMGiyxN8FxLh6LNUMH7113SjFmN8E+pfQNKu2TErxIrxYzYOakvGlJQhWmOh8vmomHqeSkqNj4/VRxe4fBPH0gfZDQnrnwVGsizSHuCuYb77rqAn9M7wRfbB4M5ieHWidIeVh6myzNbXtBdcXtoO6wW34iH+Vt2vaD6rmlY+2c395xPhqrYRUlygLLPG/kbX4CctQ15jcNL7roWBcLlzA67hcciQuas2iXc8ErQYI9vdHyVXUnQitttmQx7h+WMFzQ5wAPesRQyyRl7gS0vPI2I8V2yXELOANrFcP4glvM8j/Wf3feKtjFStMshllikpR7LNU6SQZXOLnDUXN7qs7BakjSGU/7HfkqtDUHpW/xD5rvFLWtytu7kPko0oJJEyZZ55b5dnMcBwioaWkwyDxaQth0En+m/0Wk+2N/EV59tb2lUl2XM8tWujLmlmv8Aq3J0eHzZr5HfBaY1re0rwV7e9QoAdVw0+cdY5FTbwSWWHSD0Wkjrd7jnpY8llcUle+qLA93ughoNu660w1M4x2p8FMscW7LX+DNzn+CymOSQwvyg9JJyA1P9PNaCGjqwHMzgMdzLszhdDaHgfopc4c0jclxJJQlrW04yYIxjF3Efw9w8Zznn8Q3kPHtWnfgkJIBFw3lsDbt7fBKNoaLByiqGvAFjp27dyxzmmuDRjdu7LlRIAQActtByB7gAmkF27rdlr3/mI3WcfJOS5p29CDp8UTwycSss9zszN73DrbXvzHkqky1obiFS1oIs+/aZCT6LJYtMwsN2uPhv5WBW1laxwtmDh32KozQMtZjQeZ5NHeVE6AclqJI3hzcr2aaFwvYpmDxTB1xcgaAEXaB22+qP8RU8ZJcTfe3K57Wjk0dqvcNTx5BcAtOhPNjh72vZsfM9is8EL1A19mujs11tvuu/hd90/DlotJQ1bpoyHCzgLPa/W42Oh5KhNEIxcC7djpse0228VahnuLgX7O315qR6AY6k4aNPWMIsY3FxYRy1BLT4XC6fENB4IFHA1zmufe7fd1tqbXJHkETNfYbfFPPLuqyqMdjaRcKaVTGKN/8ACeMRYk3obci21JV21zO1JHcvcm5CqhofFQw+6fD81JWnTz+hQ2fFOjLQQbO0OVgdyNr/AN81bH0kfZPhRGZ5PcqhlHTO1GydECWS2302WYxSnc4gMzZudifipXLJYU4heDEwCxs+5A12Hd3lZj7Gw3Bpm5SdwJhc+OdW5sKkp3NzvcS9heBc6C9vopaaukDGtc87k27vMJJOVqnRdh1UMVqWNS/JRLY3NbGG2c3W2ug5C53W54Wgc1oc5wItYC6x9ZQPm6zSWkEt00JGhtpyV2h4SqMotM9vddFR5sEtRKcdvj29jb1svWGv92XHMWF3bftH/wD2K2+EtfFK6OSQvNwRfe1lhsTFzt+0fz/eK04/Jml0V6OY9KPH6rrU9e2BrOlOW7A7YnTbkuSYcc0wG2u55Lo5Ec5aJXA2aAAXEdUa2071XnfsPgljjL6t7ft2E2Y9E62V4dfucPmAiDJbhZaHD4mu6nIm3WvoUcp5OqLahUxuuS3LLC5fRuvuEDKmiXVVQ9J0iJUEGS6hA66DLWGTtiDPR11bpKh5JzWAv1bHcd6p4tVgvFuV0mT0sSXRYNUmuqkNE68MyxlQSZVajxCfiFc+PQNBa7XQ2BvvpyN0JFdku48hdB4uNGPlF7ixNm6kE8jfmVbD2NOFcWbRlUQA90V3W3vY2GmveonV7nEEZo7bdUem+qG0mMyviEhOW4uALfL80NxLHprXGvgQ36FC6ZfQfqMbY3dsZPaCWn0WXr+M5JHiKNo1NtB3E3J8EKmNROf0NifvXfd7L9oJ+ICs4JgRp7ukIL9T5nclPXFsUi4gpT0Vh779zzsOzsH5pvBmFySOcBcBp6xI6pA2se1a6lw4OsXi7jsOwA6D6lH6eBkLQxtgGj1PaUN9INWyi5oYyzBqABc76KsMVPu+qlxDEWhhNh4rJf8AVc0hsf6hV25MdKg79ssTrufQKKpqH6Bt0HoqsvkcOQKMVlS0Aa69yJKI2dIDe6vdISLnfu2KE01c4usALK/BUMO3VPZyKPYJQUkOFQvEjC1JLtZk+CzSVx08z8kNe258r+m6IYje2m9zvohEuHmQdISRkds0nXQeHat8eh32EcIF8/kqlHNCyd5ksAdBodwh9DxRFE6Rrw++/uk6eKo/4oilJcwuLTt1SNfNSnZOPJ5xJiYlmvGOoyPKO85ib/FDo25g1zrgka8gm1FUC57rEizdwPMJNaScwsLgW7kj75KcjTk9qpG19n9NC6F4PWf0jiedhYAfIrVHD4uw+qw3BksTGtMkwa85tNBpfS5O62Lq1jh1ZWnzBTxLeKVAGopaR0rnwD9ILxvdc79mvNcqxKE3DQLnO4ab+8exdwwx7XDKGx6aklo6xN9dFddDExpdlYLAkkMHIXOgTqe0MYx/kfPmHQnpiHAi19xY3WrEWtzsBvc3C1HGtUyWkifGRZ8w+4WuOUPBvfXdZZres61725jRVzlfJVNJdD6NmhsTsURo+E69zGvhkj6Nwu1ri5p772B5obTtdkNrbdy6Zw80ilhBfr0beQ5i6iZIKzGjB66MfpKUSAfgqNfQgKrDjcV7Pw+sBGhsHuHwXTM37/wC8zfvn4I2Pt+5h6TF6O+tNUtPfBMfkEzF3GZ7TBDKGBltYpG3NzfQhbovH4z8PyVWory2SNoD3B97uBbZlvxaJZrcqA42YJ1DMASYpABqSWOAA7TooBIug4rJ+iflcTdrgb25tPcubtess4bSuUaJJ25mkdoI9VkhhEscmZrQ7KdQRrY8x3LWByRKVOgwyOKoggxMCMZm2OwBvpfkbfNVqyUgaC1zbU3Bv2FEY8Ne6xym19zYA+BKjro7EXHVGvwP9PVPKLSto3YpKaAdLg46QOztJ52IDhfs1C0P2injF9XuGwdsDvteyAmkzOLiNzcD5fABX6GCIakOvzGhHdqk3+C14/JpcDa/K6abdx6g/Czl6q1NV763Q4Yt1bXuhlZWX1BASMVEmMVDMnPyKxhqrSiwU2JVUlzrohbHEvBT40K2EnVb75YzYk3JVljHt1e/M49+gQdt8/WOiLwgHXknaAgnhr9z2DdTsOY3BUFFRvcOwfEq/FSZe0IJD2Ssq3AWyn1SU7ZRbZJTglmnrn6eqgabQu8Sfkh9NVl978vzXorCHZORPzWtdIy+QLFhslQ54jBseq43At3G6tYNwYWl0YdfLrtzKPcLRfpHgbblE8KH+Ym8kwlnO8TpOikma47OAPd1QfqqjyRewNractPJEcecHzz3LdZ38+QNht4IdUzaO7hbtVbfzFcoyvoM8NYK2oaAbNIbc315oxJwPbZzfQqDghjgQ4+6Y2gFa2eoAaSdgrYvgsQGwpuRmX8IA9Lq+ag9pQvDKgOaSOYB+LlFW1pzhrSQ0WLyNMrb6ku5aXVYxS4ylJMA/ecfTKPqgRcbPv1h2A7fBHeL5mGeFsYvZjidzqTp8kCc7quNstz2boMpn2eteRGbDkt3h7yIo/4G+WgWGdNljPkFrnS5agNZcM6OPq66uIcSdTyyt2/EixsaCuc9696RR5tEmvuFLLB7npgcvC5NcSoAsyaxO8D8isTQYLJIAbZW9rvoNytq2Tq+YQCpqSdyfWw+C0YdOsz58GfPLbQ6LBIW+8XPPjYeg/NO+1wRC+Ro9CfUoPV1AsR4cu8aKhXP28V0YabHF1RmtvkdU46XB5AzG/I7N1vl3toN7cxbe4sueXsa4aXaDbfcA80AqcRAMlm3ykDe4tfcadY3JFh2AXU+F4xeWSBzus0Zxew6thcabW0P+7uXP1i3rcjp6NqDplPFcYcz7jw4fu3B8CF7htfJK0ktyka2H97p+IYvGSRHeQjcg2YPF50VXCaiaV4yZnsb73RMtC0fvyu0d5LnLBJ8vg2zzxXC5LxnzNJG/wDd1RZIS7S5Tc95HAaa6o5htINLpKKyEYF0liVZPDbG8gtFTsaAh+ITWRcqEAE/DoJuE+mwKzkShrhzUE2LWdomvggdpqLK1VJ4jdNhx4FqgOKAlJYUNMbkldZICEkbGohwGvbK2Qt5Fo9blMZiTPtHR361/pdWKfM1j8jI2guIsA8Xy3AJOZZ6TFnRyF5pWuc0k5hK4E+N2Fba4Mp0bBKuFgdbOXc9L+lkHx/GW3c2CRkZd77pHmNx/daHAWHesjS8eyNNxTb9r7/GysTceF4tJSZh2FwPzCjVqh8WT4clKk69y3guFAzxl74soeCT0sR0Bv8Ai7k7iLCnyVUr2Mztc64LcrgRYC+h7ll6zEYJCAyndC4m2jrtN9rtI08l5hVTSsc4VjZn9ZmXoS3KG658xB1OwsO9UfAVUdVfq+X4m9xXVHTOGJpMgilY5tvdeWkC3YTZFMVoHujcGWJ8QPnZY/DuKsDZ7sMre9zHO+TyjP8AjvCctgAf3TFa/wDMLfFWQ+VUc3PkWWbmlV+wO4UrOk6SEEdJEMj231a4Pfv5EHzVvGOH55SG6tgAOYbOe7Szi4OFgNdEPwvHaVjJjeFmaokkja0sJbHIG6WbsdD8EVw7FcPDdKrL3dK4b+KekUmXq5A2QXcZLDLe479L81LPRPZA2Ut6r3WFyCeetuzRE8Rja516euhdfZk7YneQky39QgVZxTU/qZRG8MLmhvRsLbtJb1S2wtpuqXCXubG9JLb8jXvyTRzte3KBqSNwLeq1cBhYblzA47kuF/ie4eiHUfDFUQHSQ00YNty8u9IyR8Vp6XBGWAkbC/xhzf8Ac8kord/ITMtOl9Hd/df8KH/U4h+1j/nb+ajdjcA/bRf8jPzWgZw7AP2MP/EwfRCsdqIaaSnYKWN/TSdGSGDqCw6xsw337tinozA88Q03+vD/AMjPzQ+uxShkfE99SwGJ2ZuWYNBJ06wB6yL1uPRRPcz7JctNiWxXHbocuu6qni78NIfOIhHYLZbpMVimGWOVp1Bu277W11yqz/hAO1MpN9dGgfMoYeKqn7tKR/8AG/6BA8Y9qk0Ae09GJGgnIWuzC3aCNFbCc8fpYsoxl2gxivB0jes1wLbtHW0dcvAG1wRqFBXcFzhudz4WNaLkueQBbmTlsslTe1msDMz5GPcetkyNa1uujGuaL2tzKHVPEdRiJDndJMNxG0FkMV9ukO1+/VWrPk8sR44k9aIow1vTdPkBv0WjDdwcC+Z7QBqDsCfDde0OF1dfcwxB0f3n6x04tyLvfnI7NVq+HOBoWhr6trZ36FrGm1OwcrM/aHvdp3I3iGOSMldGwxhjcgy2ddrXBpto6w300VbmPQGwj2aRloNR+lPIF3RxN/hiYfi4rVvwl7I+jjDejEYaLEi3K3pbVEYxohuM4sItCbdW+/eVXJ+WOvY5pHRZHuzbhxB8irQrANlVxKsu9xHMkqnHJdc99mrwFJMccNBdU5KuR/apYIhurAkHJSkApMjepnU4tcqxmG6G4hXaJkyEBmsbBTsfqh8Ouqma6xQaIg7FM6wSVeGoGUJIDG3laGNyu0NyeXPzQibBy8nQtB3PVsey2t/JaOvZcp/2YZCexoXRvow2c6r8IfHbo25xfXlYdvNWMMwbpYjI45CPu2v8Vv8ABsPjfGc7b9YhXo8DgAsGC3mld+A8nDK3FhHIWmMmxtfNb4WWwpOG2SwwSdI0GZ7GBmU3bmJbe99RotlW8EUrg7o2NY4gguy5tHaHQ81mmRdDPSwXuGVETQdrjOSPmmCi4fZj/wC6z+Q/mhmM8C9CwvL2EDsaR8101zljPajUlmHve02Ikh+MrWn4EqJsYyNJwmZMuUNOYkbbBu7j3K5P7P8AKLl0XmSPmEY4eeGmNt73iudveIaT8yh3tNx11NBE5pN3TW00JbkcTY8uSVSIYkOgdN0LWPvn6PNkOS97e8OXfZbqn9mMjYntORznWynpHAM1BJ9250bbe2q51Q8T1rpYS4h7S5rrOaCCM1utblcfBd3jr9FG+QIx+HezeZr255LMuM2WRxNuwDtXR4o2AAADSwHlsg5r05lelYwczJr3IayuVfE8djgjdJK7KxtrmxNrkAaAE7kIECGHVgc0C+oDb+bQfqpaina+1+WosuY4hj5Zmc+oMQAZkY2KNxeDGwk5jqBe41VbDqrEquPo4S6OEucTLJ1S7O4k5baka6Bth3p0mxbNfxDxfBSaOcHuBsWh1iBbc8guM8W45HUVEkvQhj5W21ueq0WuL6XNtwNVfxTDn01bkjkEmTLme8QOs8gGzWSXAOZzdTc6231UddI6pfHG6RkjnyNiv0NOxwzu1yvY2492+nIFOqoXyDuEOFftQlc+Qxsib72Rzw6Q3LWEjRug1JK63hcsZEsLImRsis2zAA0hwN9ABZc64O4cqJJXROdLDCCDUM1AkyOt0fYb6i/ZddOxOtigjc91mN0BIAG+gvZLvUYvcvwFRlKSUQvRwgNaALAAAAcgBYBci40lqBjbhF0mS9PmDb5bdHHe62lfxW9oDWWAsLHmVn5sRfIS4nxPMrTi0/xEpXwLlbxScJLlHR5uIoGDV4Jty1WA4qxxs0oc29g3Lr4k3QqorO9DJZddVRqoRhwh8DcuWSyzXUcdRrZQSS3UYfl1XOo1hd1fYJU9bcrM1FaSbBWKKY3UoBqKip6qFP6102oqdAE1kthdFIDLMEOiQ0KdS1IKlmj5oMKLMbRZJVmPNkkBqOpSyX1Vy36Ak7nVB4KnM0HtBPxKOSVEbmgHaw7V0l4MA3BNI/8AcVfEg7R6hY/jDE2xUzWxaF0gHkAXfMBYEYzN+L5/mjtb6Fk5LpHbqjNlOWxNtPFc9rjJ9up+kADvtEJIBuBr+S2GC40HwROduY2E6c7a/FVqvDYZJ2zON3NIIFtMzRZpvflulLEHXvWK9q2uGT/xRf8A7MWrdKud+2HED9icxuwcwu7yXtsFBiLhPEc5h7QzI7xbmB+QQ72rudKaeFttM8lybaaN+qHcD1BMt76WbJ/MRm+JPojHtDwjp2RnMG5SdT2Ea7JEqZDJ8NU7nFwHvMFm9mjr6233K6zTVoyjwWI4CwXqudytYHa9zuPQItUQZL5n5GjmXZR37kW0StckRpxVJ7ahYMYywm0Zkmfc2EQc8Xt+I2b8VYFPWyWa4/Z2kD3SJJnDnr7sfjrvpdSmE1WKcSRUwBldYnYczbsCymKcY1M+UM/y8LzlEjgRm8HWufBvqjFDwvTsbmfG17rh2aT9I4kbOLn6+lh3K3iEMUjQJGh4a4Obfk4bEWSSyRx8eSyGJzBOE8ORREPkb00mhzSkZWkgHqs117zco3iOICSNzOmMNxbNH748CQfBDqqsQfEa+wVccs5MteCKXJCKCggNjVzXJJ/UQvcSTckkxd6ZTy4dDIyTp53ZJGyZfs0DAS0gi5ABF7C9uxZqrfdxJVcvu5o7wurhwuS+ZnPnkVvada/xJE7rND7HXUDn5rM+0TGg+ic0NIzPbuRyN0ynk6oRnCOGBVPjfKLxRuzW/G4bX7gm1ODFjxOQ+lySeVWZGgbOyijMzS02OS+5byv5IFV4i8OBubW2XZuM6WPoOsNBtblouI4k4A+Cp0M3tkvHg169rJsn56f9dBankLrHt1TpmpYQQY2nuTayTXRUaltzKsKqJA59lBnLjZOfESp6WnsshceQ4cNypuiAU7plC4EoCleWS5srRj6iqtis5W5pOojRChTVWVyPQTghZSJ13lHaPRFxCmX0l6Ckl2j2avDpXCnYb/s7/AlXH8RxZdzew+6UklrTpIxxVySA+L1rZ2tbqLG/wI+qE1WHBrb3ukkpCcro7GbS4443JLkP0PF9PDDG15dcMaNGk7CyvYbxpTzytjjzlzjYXbYaC537gkkrWjjGoha5xsFm+OOCJ6yGSNoF3OaR1wNWi4vflmAv3XXiSTdTHQF4X9l9bA5pf0ejXNNn30Ni3lydf1RzHuDKiZvWLAxupAdq63bpskkhu56GS5M62snjeWRPY1hblF23LHc3X5n80bwbhCKXrlvTOzAF8xzm+lyAdB5BJJVRk91HV1Olx48e6K5D9bwo9wLYnsaQOqS05QSCB1QRoCm4dwlOGtM8rHyBmVxY0tBNybgctCF4kncjkhCo4aDxZxFvMfIqhNwN+GUt7iMw+d0klXKMXy0WRySiqRTk9njz+3H8n9VWk9lpdvP/ANn9Ukk8Wo8pCznKaplN/saB/wDUH+T+qGVvsgfG8ObUNI/eYb38ikkrJaicVaEhii3TQRpeCX3AMjbdzT9StpS0wjYGtFgBZeJLJl1GTJSkzVDFCHpQD4w/Um64hikXWK9SWvRPmvsTUL6Lf+S/0y5h7y1jR3Kw4pJKan1mfF6R0bF5K7kEkliZceRpSTgJJIilSSdTMfdq9SRRAf0VnXRakdcJJIkRcF0kklBz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30" name="Picture 6" descr="https://encrypted-tbn2.gstatic.com/images?q=tbn:ANd9GcTYGJQrL5momX5m9JaKmOHtbWEw178YSe-vLzv9UHawfBDg2nm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68760"/>
            <a:ext cx="2466975" cy="184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8" descr="data:image/jpeg;base64,/9j/4AAQSkZJRgABAQAAAQABAAD/2wCEAAkGBhISERQUEhQVFRQWFBYUFRgVFRUVFhQUFBUVFBUUFBUXGyYeFxkjGRQUHy8gIycpLCwsFR4xNTAqNSYrLCkBCQoKDgwOGA8PGiwkHCUpKSwsKiwsLCwsLCkpLCksKSksLCwsLCksLCkpLCwsLCwpLCksLCwpKSksKSksKSwsLP/AABEIALcBEwMBIgACEQEDEQH/xAAcAAABBQEBAQAAAAAAAAAAAAAFAAIDBAYHAQj/xABEEAABAwIEAgcFBAgFAwUAAAABAAIDBBEFEiExBkETIlFhcYGRBzKhscEUQlLRIzNDYnKS4fAWJFOCkxWi8URjg7Kz/8QAGQEAAgMBAAAAAAAAAAAAAAAAAQIAAwQF/8QAKxEAAgIBBAECBQQDAAAAAAAAAAECEQMEEiExQTJREyIjYXEFFEKBYrHB/9oADAMBAAIRAxEAPwDpzjv5plKdHfxD5FOfz802l2P8X0KMOmBkNO7rFKI/pivab3k2P9cUX2AsUx65VxrtVTpPeKuM3KRjIkDk4FMCcEpB+ZLMmhelEh6CvLrxIKEPWuTsyjunIEH5l5mTV6oQ9zLwvsvED4xxIw0z3N3sVCGU414hPTBrXbd6zlViReNTqgslQXOLnG7intkKzS7s0pUgpBiRbzTzM151QipiI1Cjgr7IOLbtEUqNHlcyxadPkui8J4m6SIBx1HesDhuIRimcHg5tf6WRXhWtDJWhrrhytitrK5O0dHuvLleApK4qPbppK9XhUIeElMJT00hQg268JXpCaVCHhKaSnWTSoQ9akk1JQhDJsfAplNsf4j8ipJdj4FR02x/iPyTx6YH2RUvvKvLNaQ2Vmj3VeaHNKbIvsBZwt5NyiDQh+EstcFEGpJdhXQ8L0IViuL9FsLlWsNrukbe1iltDUy6kV4FZbTghGgFZIKL7bHnyX18VbbAFKIQkL0FTmnCQgClAshukpuiCifbkpRLPFmOPpB9nIK011gvaPBO8ARtJHOyWXQy7OfU9ODqiNRQhrNBqqtIx0ejmkEb3V6pqgQFmfBp7B8Mw2fspKehYXaKnUVIuU+hqRdRv2Ao2zQMaAMttCreAUWSVp7D80LbVXPgr+DVLnzta0Ei9z3IxdsElR1aM6DwXt0yFvVHgnrSZxJJJXRIJeFeppUIeFMKevLKEGFNIUhCaQoQ8aEk5oSUIV5tj4FR0+x8XKSbYqOn93+ZPHpgfZDTSAEkpsMoMpI7FE9t2u8FDQaO8kz8gCdCdXK046E9yp0B95WZz1HKpjIxdXXO6V2t7FFOGK9znEHZAZ29Z57yinBer3eKyL1m2arGbGU6IJieNPjYbFHJh1SsFxLibY3BsgNifgtiTfCMVpO2PhxIAh9utvdaqixCRzLoZhtBSyxh0ZB0U76oRjINOxLDDKPLLJTjk4iERiLjzTDiLu1UqeN1tAT4JropL+670TlLVdl4Vrid1dgddBWxSXHVd6IzRwutqLKMC7JcybKxp94DzTahhabofWz356J8eGU+gSyKIA4goYnPu0BYjGaEg9QLW11Tmks3YblCq2pA8UNVg+E15NWlmskTLyYHI5mY7qjS4fIHWIK6BA0FmqFvla15G6x1Rq2lnDMHaG3PmtXh8kMTQQ0eKxmMYsY4urudlMMefFC0uFwR2Lo6XDjnFuTo52qlKMltNy3iuNObxVD2j1WMgxZkjAQ3UlFv8LNnHu5XWvr1StUtHBR3bjF8efVGjbxHCfvD1Txj0X4h6rmuMcG1UNi3rtJt1Tq09hv8ARCa2iqYWhz2va07OOx/JUfAi+pBeomu4nY24zF+IJ4xOM/eC4c3Enj7x9SpW41IPvu9VP233B+6+x28VjDzCla4HZcQj4knGzyuq8KzvdC0v3IVWTDsVl+LMsnFBoppXpKYSqC8e0pJrSkoQgm2Kjp/d9U+bY/3zUUTrM8inj6QPsipog64OyrwwhspA2AVmhd1iqks4bKb9iL7YC9h/3vFMxvEBHGe8kBUaPGoxcE21VLiCpjla3LLHe97F1jv3pH3yPGEpL5Ff4M68tzXLzqTpftWy4CgaA/xXO6u4eBfnyW64OlLb9bdLGKuxXnyS4mzVYvXiMDtJXKvaZiHSTNA+6NfNbfiSs1bqNNVyzH3umneWhzraaAn5LRFciMk4fxd8RsCcp5d6NVeNucASdisrTwPb7zXN8QR81cnfoFYwRe2SZ1HhDGQWlrvELSGtZ/YXMuFKmz294W3c8LObtXDbO/cJur2f2E0Yhr3IQJU6KXkgYz3GMTICz8+IFzdFc4jksEDp33au7pkliTOflvcypGCSTdMZZ177gq2wIc+7Je4rP+o47xqa8HQ/T58uDJZotNDZQxUuv1RB0LQMztAqNTI94/Rts38Xb4Lhxi5cvo6WTJt4XZBWYhCx4z2NtVBFNNilQIoG5WNtmcdmj8Tj9F7gfs/lrXue93Rw3IzWu5x/dHMd66lw9w3DRQ5Ib66vcfec7tP5LS5KKqJzpXN8kWC8DwQgXdnLd7jn27q3PjsLXFucZh26XHPdTVRGUnOB2XNlzvie+tzcdxGYHtaTp8VS8kp9sZRSN/UYvCWlxIIFr+Rt9VBUTRyN0DX5t2kAi3h6Liz8cmjaWOcXNsQDty0DhyOi3ns/xloBLtXO1c5x18GjkFLYaRNxBwD0/WhyxvA90ghr/E8j3rmtbSvie6ORpa9ps4HkV3OKrzO057cz/RYT2n4R7kwvf9W7TSwF2knkdx6LXgzO9rMefCq3Iw1CM0jB2uHzXdMGiyxN8FxLh6LNUMH7113SjFmN8E+pfQNKu2TErxIrxYzYOakvGlJQhWmOh8vmomHqeSkqNj4/VRxe4fBPH0gfZDQnrnwVGsizSHuCuYb77rqAn9M7wRfbB4M5ieHWidIeVh6myzNbXtBdcXtoO6wW34iH+Vt2vaD6rmlY+2c395xPhqrYRUlygLLPG/kbX4CctQ15jcNL7roWBcLlzA67hcciQuas2iXc8ErQYI9vdHyVXUnQitttmQx7h+WMFzQ5wAPesRQyyRl7gS0vPI2I8V2yXELOANrFcP4glvM8j/Wf3feKtjFStMshllikpR7LNU6SQZXOLnDUXN7qs7BakjSGU/7HfkqtDUHpW/xD5rvFLWtytu7kPko0oJJEyZZ55b5dnMcBwioaWkwyDxaQth0En+m/0Wk+2N/EV59tb2lUl2XM8tWujLmlmv8Aq3J0eHzZr5HfBaY1re0rwV7e9QoAdVw0+cdY5FTbwSWWHSD0Wkjrd7jnpY8llcUle+qLA93ughoNu660w1M4x2p8FMscW7LX+DNzn+CymOSQwvyg9JJyA1P9PNaCGjqwHMzgMdzLszhdDaHgfopc4c0jclxJJQlrW04yYIxjF3Efw9w8Zznn8Q3kPHtWnfgkJIBFw3lsDbt7fBKNoaLByiqGvAFjp27dyxzmmuDRjdu7LlRIAQActtByB7gAmkF27rdlr3/mI3WcfJOS5p29CDp8UTwycSss9zszN73DrbXvzHkqky1obiFS1oIs+/aZCT6LJYtMwsN2uPhv5WBW1laxwtmDh32KozQMtZjQeZ5NHeVE6AclqJI3hzcr2aaFwvYpmDxTB1xcgaAEXaB22+qP8RU8ZJcTfe3K57Wjk0dqvcNTx5BcAtOhPNjh72vZsfM9is8EL1A19mujs11tvuu/hd90/DlotJQ1bpoyHCzgLPa/W42Oh5KhNEIxcC7djpse0228VahnuLgX7O315qR6AY6k4aNPWMIsY3FxYRy1BLT4XC6fENB4IFHA1zmufe7fd1tqbXJHkETNfYbfFPPLuqyqMdjaRcKaVTGKN/8ACeMRYk3obci21JV21zO1JHcvcm5CqhofFQw+6fD81JWnTz+hQ2fFOjLQQbO0OVgdyNr/AN81bH0kfZPhRGZ5PcqhlHTO1GydECWS2302WYxSnc4gMzZudifipXLJYU4heDEwCxs+5A12Hd3lZj7Gw3Bpm5SdwJhc+OdW5sKkp3NzvcS9heBc6C9vopaaukDGtc87k27vMJJOVqnRdh1UMVqWNS/JRLY3NbGG2c3W2ug5C53W54Wgc1oc5wItYC6x9ZQPm6zSWkEt00JGhtpyV2h4SqMotM9vddFR5sEtRKcdvj29jb1svWGv92XHMWF3bftH/wD2K2+EtfFK6OSQvNwRfe1lhsTFzt+0fz/eK04/Jml0V6OY9KPH6rrU9e2BrOlOW7A7YnTbkuSYcc0wG2u55Lo5Ec5aJXA2aAAXEdUa2071XnfsPgljjL6t7ft2E2Y9E62V4dfucPmAiDJbhZaHD4mu6nIm3WvoUcp5OqLahUxuuS3LLC5fRuvuEDKmiXVVQ9J0iJUEGS6hA66DLWGTtiDPR11bpKh5JzWAv1bHcd6p4tVgvFuV0mT0sSXRYNUmuqkNE68MyxlQSZVajxCfiFc+PQNBa7XQ2BvvpyN0JFdku48hdB4uNGPlF7ixNm6kE8jfmVbD2NOFcWbRlUQA90V3W3vY2GmveonV7nEEZo7bdUem+qG0mMyviEhOW4uALfL80NxLHprXGvgQ36FC6ZfQfqMbY3dsZPaCWn0WXr+M5JHiKNo1NtB3E3J8EKmNROf0NifvXfd7L9oJ+ICs4JgRp7ukIL9T5nclPXFsUi4gpT0Vh779zzsOzsH5pvBmFySOcBcBp6xI6pA2se1a6lw4OsXi7jsOwA6D6lH6eBkLQxtgGj1PaUN9INWyi5oYyzBqABc76KsMVPu+qlxDEWhhNh4rJf8AVc0hsf6hV25MdKg79ssTrufQKKpqH6Bt0HoqsvkcOQKMVlS0Aa69yJKI2dIDe6vdISLnfu2KE01c4usALK/BUMO3VPZyKPYJQUkOFQvEjC1JLtZk+CzSVx08z8kNe258r+m6IYje2m9zvohEuHmQdISRkds0nXQeHat8eh32EcIF8/kqlHNCyd5ksAdBodwh9DxRFE6Rrw++/uk6eKo/4oilJcwuLTt1SNfNSnZOPJ5xJiYlmvGOoyPKO85ib/FDo25g1zrgka8gm1FUC57rEizdwPMJNaScwsLgW7kj75KcjTk9qpG19n9NC6F4PWf0jiedhYAfIrVHD4uw+qw3BksTGtMkwa85tNBpfS5O62Lq1jh1ZWnzBTxLeKVAGopaR0rnwD9ILxvdc79mvNcqxKE3DQLnO4ab+8exdwwx7XDKGx6aklo6xN9dFddDExpdlYLAkkMHIXOgTqe0MYx/kfPmHQnpiHAi19xY3WrEWtzsBvc3C1HGtUyWkifGRZ8w+4WuOUPBvfXdZZres61725jRVzlfJVNJdD6NmhsTsURo+E69zGvhkj6Nwu1ri5p772B5obTtdkNrbdy6Zw80ilhBfr0beQ5i6iZIKzGjB66MfpKUSAfgqNfQgKrDjcV7Pw+sBGhsHuHwXTM37/wC8zfvn4I2Pt+5h6TF6O+tNUtPfBMfkEzF3GZ7TBDKGBltYpG3NzfQhbovH4z8PyVWory2SNoD3B97uBbZlvxaJZrcqA42YJ1DMASYpABqSWOAA7TooBIug4rJ+iflcTdrgb25tPcubtess4bSuUaJJ25mkdoI9VkhhEscmZrQ7KdQRrY8x3LWByRKVOgwyOKoggxMCMZm2OwBvpfkbfNVqyUgaC1zbU3Bv2FEY8Ne6xym19zYA+BKjro7EXHVGvwP9PVPKLSto3YpKaAdLg46QOztJ52IDhfs1C0P2injF9XuGwdsDvteyAmkzOLiNzcD5fABX6GCIakOvzGhHdqk3+C14/JpcDa/K6abdx6g/Czl6q1NV763Q4Yt1bXuhlZWX1BASMVEmMVDMnPyKxhqrSiwU2JVUlzrohbHEvBT40K2EnVb75YzYk3JVljHt1e/M49+gQdt8/WOiLwgHXknaAgnhr9z2DdTsOY3BUFFRvcOwfEq/FSZe0IJD2Ssq3AWyn1SU7ZRbZJTglmnrn6eqgabQu8Sfkh9NVl978vzXorCHZORPzWtdIy+QLFhslQ54jBseq43At3G6tYNwYWl0YdfLrtzKPcLRfpHgbblE8KH+Ym8kwlnO8TpOikma47OAPd1QfqqjyRewNractPJEcecHzz3LdZ38+QNht4IdUzaO7hbtVbfzFcoyvoM8NYK2oaAbNIbc315oxJwPbZzfQqDghjgQ4+6Y2gFa2eoAaSdgrYvgsQGwpuRmX8IA9Lq+ag9pQvDKgOaSOYB+LlFW1pzhrSQ0WLyNMrb6ku5aXVYxS4ylJMA/ecfTKPqgRcbPv1h2A7fBHeL5mGeFsYvZjidzqTp8kCc7quNstz2boMpn2eteRGbDkt3h7yIo/4G+WgWGdNljPkFrnS5agNZcM6OPq66uIcSdTyyt2/EixsaCuc9696RR5tEmvuFLLB7npgcvC5NcSoAsyaxO8D8isTQYLJIAbZW9rvoNytq2Tq+YQCpqSdyfWw+C0YdOsz58GfPLbQ6LBIW+8XPPjYeg/NO+1wRC+Ro9CfUoPV1AsR4cu8aKhXP28V0YabHF1RmtvkdU46XB5AzG/I7N1vl3toN7cxbe4sueXsa4aXaDbfcA80AqcRAMlm3ykDe4tfcadY3JFh2AXU+F4xeWSBzus0Zxew6thcabW0P+7uXP1i3rcjp6NqDplPFcYcz7jw4fu3B8CF7htfJK0ktyka2H97p+IYvGSRHeQjcg2YPF50VXCaiaV4yZnsb73RMtC0fvyu0d5LnLBJ8vg2zzxXC5LxnzNJG/wDd1RZIS7S5Tc95HAaa6o5htINLpKKyEYF0liVZPDbG8gtFTsaAh+ITWRcqEAE/DoJuE+mwKzkShrhzUE2LWdomvggdpqLK1VJ4jdNhx4FqgOKAlJYUNMbkldZICEkbGohwGvbK2Qt5Fo9blMZiTPtHR361/pdWKfM1j8jI2guIsA8Xy3AJOZZ6TFnRyF5pWuc0k5hK4E+N2Fba4Mp0bBKuFgdbOXc9L+lkHx/GW3c2CRkZd77pHmNx/daHAWHesjS8eyNNxTb9r7/GysTceF4tJSZh2FwPzCjVqh8WT4clKk69y3guFAzxl74soeCT0sR0Bv8Ai7k7iLCnyVUr2Mztc64LcrgRYC+h7ll6zEYJCAyndC4m2jrtN9rtI08l5hVTSsc4VjZn9ZmXoS3KG658xB1OwsO9UfAVUdVfq+X4m9xXVHTOGJpMgilY5tvdeWkC3YTZFMVoHujcGWJ8QPnZY/DuKsDZ7sMre9zHO+TyjP8AjvCctgAf3TFa/wDMLfFWQ+VUc3PkWWbmlV+wO4UrOk6SEEdJEMj231a4Pfv5EHzVvGOH55SG6tgAOYbOe7Szi4OFgNdEPwvHaVjJjeFmaokkja0sJbHIG6WbsdD8EVw7FcPDdKrL3dK4b+KekUmXq5A2QXcZLDLe479L81LPRPZA2Ut6r3WFyCeetuzRE8Rja516euhdfZk7YneQky39QgVZxTU/qZRG8MLmhvRsLbtJb1S2wtpuqXCXubG9JLb8jXvyTRzte3KBqSNwLeq1cBhYblzA47kuF/ie4eiHUfDFUQHSQ00YNty8u9IyR8Vp6XBGWAkbC/xhzf8Ac8kord/ITMtOl9Hd/df8KH/U4h+1j/nb+ajdjcA/bRf8jPzWgZw7AP2MP/EwfRCsdqIaaSnYKWN/TSdGSGDqCw6xsw337tinozA88Q03+vD/AMjPzQ+uxShkfE99SwGJ2ZuWYNBJ06wB6yL1uPRRPcz7JctNiWxXHbocuu6qni78NIfOIhHYLZbpMVimGWOVp1Bu277W11yqz/hAO1MpN9dGgfMoYeKqn7tKR/8AG/6BA8Y9qk0Ae09GJGgnIWuzC3aCNFbCc8fpYsoxl2gxivB0jes1wLbtHW0dcvAG1wRqFBXcFzhudz4WNaLkueQBbmTlsslTe1msDMz5GPcetkyNa1uujGuaL2tzKHVPEdRiJDndJMNxG0FkMV9ukO1+/VWrPk8sR44k9aIow1vTdPkBv0WjDdwcC+Z7QBqDsCfDde0OF1dfcwxB0f3n6x04tyLvfnI7NVq+HOBoWhr6trZ36FrGm1OwcrM/aHvdp3I3iGOSMldGwxhjcgy2ddrXBpto6w300VbmPQGwj2aRloNR+lPIF3RxN/hiYfi4rVvwl7I+jjDejEYaLEi3K3pbVEYxohuM4sItCbdW+/eVXJ+WOvY5pHRZHuzbhxB8irQrANlVxKsu9xHMkqnHJdc99mrwFJMccNBdU5KuR/apYIhurAkHJSkApMjepnU4tcqxmG6G4hXaJkyEBmsbBTsfqh8Ouqma6xQaIg7FM6wSVeGoGUJIDG3laGNyu0NyeXPzQibBy8nQtB3PVsey2t/JaOvZcp/2YZCexoXRvow2c6r8IfHbo25xfXlYdvNWMMwbpYjI45CPu2v8Vv8ABsPjfGc7b9YhXo8DgAsGC3mld+A8nDK3FhHIWmMmxtfNb4WWwpOG2SwwSdI0GZ7GBmU3bmJbe99RotlW8EUrg7o2NY4gguy5tHaHQ81mmRdDPSwXuGVETQdrjOSPmmCi4fZj/wC6z+Q/mhmM8C9CwvL2EDsaR8101zljPajUlmHve02Ikh+MrWn4EqJsYyNJwmZMuUNOYkbbBu7j3K5P7P8AKLl0XmSPmEY4eeGmNt73iudveIaT8yh3tNx11NBE5pN3TW00JbkcTY8uSVSIYkOgdN0LWPvn6PNkOS97e8OXfZbqn9mMjYntORznWynpHAM1BJ9250bbe2q51Q8T1rpYS4h7S5rrOaCCM1utblcfBd3jr9FG+QIx+HezeZr255LMuM2WRxNuwDtXR4o2AAADSwHlsg5r05lelYwczJr3IayuVfE8djgjdJK7KxtrmxNrkAaAE7kIECGHVgc0C+oDb+bQfqpaina+1+WosuY4hj5Zmc+oMQAZkY2KNxeDGwk5jqBe41VbDqrEquPo4S6OEucTLJ1S7O4k5baka6Bth3p0mxbNfxDxfBSaOcHuBsWh1iBbc8guM8W45HUVEkvQhj5W21ueq0WuL6XNtwNVfxTDn01bkjkEmTLme8QOs8gGzWSXAOZzdTc6231UddI6pfHG6RkjnyNiv0NOxwzu1yvY2492+nIFOqoXyDuEOFftQlc+Qxsib72Rzw6Q3LWEjRug1JK63hcsZEsLImRsis2zAA0hwN9ABZc64O4cqJJXROdLDCCDUM1AkyOt0fYb6i/ZddOxOtigjc91mN0BIAG+gvZLvUYvcvwFRlKSUQvRwgNaALAAAAcgBYBci40lqBjbhF0mS9PmDb5bdHHe62lfxW9oDWWAsLHmVn5sRfIS4nxPMrTi0/xEpXwLlbxScJLlHR5uIoGDV4Jty1WA4qxxs0oc29g3Lr4k3QqorO9DJZddVRqoRhwh8DcuWSyzXUcdRrZQSS3UYfl1XOo1hd1fYJU9bcrM1FaSbBWKKY3UoBqKip6qFP6102oqdAE1kthdFIDLMEOiQ0KdS1IKlmj5oMKLMbRZJVmPNkkBqOpSyX1Vy36Ak7nVB4KnM0HtBPxKOSVEbmgHaw7V0l4MA3BNI/8AcVfEg7R6hY/jDE2xUzWxaF0gHkAXfMBYEYzN+L5/mjtb6Fk5LpHbqjNlOWxNtPFc9rjJ9up+kADvtEJIBuBr+S2GC40HwROduY2E6c7a/FVqvDYZJ2zON3NIIFtMzRZpvflulLEHXvWK9q2uGT/xRf8A7MWrdKud+2HED9icxuwcwu7yXtsFBiLhPEc5h7QzI7xbmB+QQ72rudKaeFttM8lybaaN+qHcD1BMt76WbJ/MRm+JPojHtDwjp2RnMG5SdT2Ea7JEqZDJ8NU7nFwHvMFm9mjr6233K6zTVoyjwWI4CwXqudytYHa9zuPQItUQZL5n5GjmXZR37kW0StckRpxVJ7ahYMYywm0Zkmfc2EQc8Xt+I2b8VYFPWyWa4/Z2kD3SJJnDnr7sfjrvpdSmE1WKcSRUwBldYnYczbsCymKcY1M+UM/y8LzlEjgRm8HWufBvqjFDwvTsbmfG17rh2aT9I4kbOLn6+lh3K3iEMUjQJGh4a4Obfk4bEWSSyRx8eSyGJzBOE8ORREPkb00mhzSkZWkgHqs117zco3iOICSNzOmMNxbNH748CQfBDqqsQfEa+wVccs5MteCKXJCKCggNjVzXJJ/UQvcSTckkxd6ZTy4dDIyTp53ZJGyZfs0DAS0gi5ABF7C9uxZqrfdxJVcvu5o7wurhwuS+ZnPnkVvada/xJE7rND7HXUDn5rM+0TGg+ic0NIzPbuRyN0ynk6oRnCOGBVPjfKLxRuzW/G4bX7gm1ODFjxOQ+lySeVWZGgbOyijMzS02OS+5byv5IFV4i8OBubW2XZuM6WPoOsNBtblouI4k4A+Cp0M3tkvHg169rJsn56f9dBankLrHt1TpmpYQQY2nuTayTXRUaltzKsKqJA59lBnLjZOfESp6WnsshceQ4cNypuiAU7plC4EoCleWS5srRj6iqtis5W5pOojRChTVWVyPQTghZSJ13lHaPRFxCmX0l6Ckl2j2avDpXCnYb/s7/AlXH8RxZdzew+6UklrTpIxxVySA+L1rZ2tbqLG/wI+qE1WHBrb3ukkpCcro7GbS4443JLkP0PF9PDDG15dcMaNGk7CyvYbxpTzytjjzlzjYXbYaC537gkkrWjjGoha5xsFm+OOCJ6yGSNoF3OaR1wNWi4vflmAv3XXiSTdTHQF4X9l9bA5pf0ejXNNn30Ni3lydf1RzHuDKiZvWLAxupAdq63bpskkhu56GS5M62snjeWRPY1hblF23LHc3X5n80bwbhCKXrlvTOzAF8xzm+lyAdB5BJJVRk91HV1Olx48e6K5D9bwo9wLYnsaQOqS05QSCB1QRoCm4dwlOGtM8rHyBmVxY0tBNybgctCF4kncjkhCo4aDxZxFvMfIqhNwN+GUt7iMw+d0klXKMXy0WRySiqRTk9njz+3H8n9VWk9lpdvP/ANn9Ukk8Wo8pCznKaplN/saB/wDUH+T+qGVvsgfG8ObUNI/eYb38ikkrJaicVaEhii3TQRpeCX3AMjbdzT9StpS0wjYGtFgBZeJLJl1GTJSkzVDFCHpQD4w/Um64hikXWK9SWvRPmvsTUL6Lf+S/0y5h7y1jR3Kw4pJKan1mfF6R0bF5K7kEkliZceRpSTgJJIilSSdTMfdq9SRRAf0VnXRakdcJJIkRcF0kklBz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0" descr="data:image/jpeg;base64,/9j/4AAQSkZJRgABAQAAAQABAAD/2wCEAAkGBhQSEBUUExQVFRUUFhgYFxcYGB4YGhYYGhwXHBcYHBgaHCYfFxwjHRkcHzAgIycpLCwsFR4xNTAqNSYrLCkBCQoKDgwOGg8PGi8kHyQvLCwsLC0sLCwsLCwsLCksLCwsLCwpLCwsLCwsLC8pLCwsLCwsKSwsLCwsLCwsLCwsLP/AABEIAK8BHwMBIgACEQEDEQH/xAAcAAACAgMBAQAAAAAAAAAAAAAFBgMEAQIHAAj/xABLEAACAQIEAgcEBgYIBAUFAAABAhEAAwQSITEFQQYTIlFhcZEygaGxBxQjQsHRUlNiktLwJDNygqKywuEWQ3PxJTREg+IVFzVFk//EABoBAAMBAQEBAAAAAAAAAAAAAAECAwAEBQb/xAAsEQACAgICAQMCBQUBAAAAAAAAAQIRAyESMQQTIkEyUQUUYXGRQoGh8PGx/9oADAMBAAIRAxEAPwDoJ6ZP+rT41T4j0ie8mUogB5gGfUmhcVFexGVlGViWmIjlE7kd9QtstxSN7PTu9hr5V2DWQihU6uSG5nMup076Jj6SrcBrYJLgFptvAMco3FBeG8DTE4uLocL1eYCQCSrFeU6aGinSThdiyoKWFAAJOUDYCeZE026E1Z7HdPhdTIwgNBkW7k6Hy7xFTn6RLdu3bW2ZhYbNbuaEbRoJoQOHpp2QO8QNdNjv8O6iHE+H2/q1hhbQEi4CQokwRE6a0E2aSosW/pQWNVU+Qcf6TUyfSNmYqttZHIlgfiopeOGX9FfQflXmtiTAEjuHKl5MbihhudPbn6pPU1a4t0nfDsAqoc3aMzpsIEHwpRw6B7i2wwzMQI3InnA121oj00uBbqAkDscz40blRqVlp/pDvD7lv/F/FUTfSPf/AELXo38VJeOxgA0IPfrUmBw+dUiSzhY13LRHxNJcg8Yjzxq59Zw+He7uxYnJprAjcHlQdeD2f0bn73/xq30psdXhLVudUuEe7Lp8qVBWbS+DRi2uw4+Dsqwm2csEls7SDyGULrInWdIozwSxas3Q2XJ2SMxLeHI0u2RGFYjQ9aAI7ipJor0NuM19gxLAW2MEkjlyNGMtrQJJ09lvjFuy99mARpy9qTrCqP0h3fCqqYIOrooRCwGswJBneSfhWnSXHOmKuKrEKMsAbCUUn41tgOME22LKCbagz3yY19aNq6BTqyIdE3/WW/U/w1sOirc7lv4/lUbcdP6tf591Z+uOwBy2wp0GuvjIke6slEZtrsYONcOuXEYIhbNbw4G2uVrpbc8pHrQLiPDrlrDW1uKVbrHMaHQqvd5UZ4txdwqhQySR7XZkKDtDd7A+lVsNxt0QkEE5gJJJEQdJ5HTamklYkHoWurPcfSifRsf0u35n/K1WcZ0jvv2V337JH4kaVnhuIDY7rZ7IJYk8hlidJnUjbvoem0lL4H5J2in0i/8AN3v7Z/CqAotxnBu+Iuuqkqzkg9476pNw64BJWANTqOXvqbWwpqgtxYxgMIO8uf8AN+dBLR7Q8x86M8bb+iYMfs3D7xlH40Gte0PMfOi+zLoLdI7pGKeCRom2n3FrfA410w7XFYyt1InXlUXSczin8Ag9FWtEMYNh33l+Cmj8i1pBvC9MbzKxKpCxJg7Ex+l3wPfVjC9KrlwwqIx7hJPzpXwxizd8cg/xT+FbYJytq6QSDCwQYI7Q2IplJgcR4+uYiP6pfKDXvrd/9Svx/Kl5+KXUzlbj/wDp9zMZl7UT31NiOl7W3ZMmbIzLJuHWCROgp+YvFhz6zd/UL8f4a8b1w72E+P8ABS//AMdt+qH/APRvyrU9Pn/VL+81bmjcGBbl9Y9pfUVHhBnIuHbtBAO6YLE8yY9wrN/AKR7C5d9APd7qlwNuFCjYDT4ml0NewvgbWXG2x34MH1d2Pzq1x+0rQGmCCNOcyDz0rF5cvErY7sIB6Fq344PZo/APkBkAHKJMAGTEmZHLyohiRODteFxx6iaHn+sP9hf8z0QbXB+V75rQYfsCAKE8RuFbiMC2UFi0HT3+lFx+P40I4lamQPvyPUbbTz2ov6mZfSgpwG6vX2yZz3HHsuIUARG0tpMnSQaJdLMpuaqx7EhgdBBJgiNapdEsKgvIQQWzayscj2Qee1X+kF5etykiTbn3dv8AI0qal0B6YmdIuFM2qRrAIPnAPxor0P4RlxNgMF7GXluVBOmneJ1japsRkKwCD2ljWfvL60U4DY/pSeGY+XZam6RjPTPB9YijMqnMGGaYlQdNAdaTeGuHE+tPXSy39jZP7Y+IIrj/AA/j7IQgt5iAsy2uuv6NTqxk6HsrGEHjfPwSiXQlpvOe5GFLl/iTnAWn6vU37sqG2CgDu1o90Da4xe4yZUZOzrqd5OWJA860Y7s0n7WadKNcXd81+CLVbA2/s7+ra2xz27Q27qj4riHucRu2suWXeGJ3CqSDEc47+dQcIvOcPcYqTnsFwq7iLmTLPMmCfdS7sOqRvaHZHkPlVx1+yt/2n/0UHw+PDnJats0KJdmCqNpJ3MfE0cxtki3aKQYYnKDqQSkkaaxvR4msu9MG7VnwzehKqfl8KgsWD1Fwftof8LiqfTziWVkXJmlWIJMAQ50IjXas4e/eTD4nrVg20tsVkECcxCyN+yRVJLYkXoHLYlg2kMW3IHloT4cqceA2FGOuKAAqgwOQjLGlImGtLcW32RuDt3g6fz3GnrgWHjiN9oGubXnqyaUzb6N8WCuOn+k3v+o3zqgRU/HcIpxN4lRJuP8AM0OweCQqNOWtTa+Rkxw48/VJhspILWyWiBmMJEkg+PrQhca8r28wPeq+HPL7/fRPpmSEsZQSVtNttsPjpQDBWWUKGjkQRsZIJ05GkbfKhuKUUwlxsf0m5Pf8gI+FRXLM4cCSB1hMAkGco311Huqbism/cP7Rqrexii2qggkM0iRI0HKneuxUm+iti3FrCX7hZ+wA0SDMSY1FSYNi+GLTo2QwQOeo2qLiGH67CXbc5c7IpO+ms1Z4cB1OWYGZF102BrNaAnsvY23AaDrOH3JO41nWTHLuqhi0brHkg9ttdZOp76r8cuvbi6SOrV1lyJIEwMwEZhHceXfRDiAAJZtAZIIjKQTuPClTTQzjTKJStSlQY/iARMyQ5mNOW8HxGlR8HuX8XcW3atqGIYkvmCqF5mPGB5msNWrDlviCG2XGwE/96lwH2jKNNSII8TQ/hXBLtq42Qq6QoID9oMQhEiI+96EHSnHhuBYG2GtZMh1IZIJ31ABJ18RXXmjCE6g7Ry45ycbkqZDjh/4pbPfh3+DNVnHcOW8wVtIViNtx5+dQcQH/AIlh/GxcHxNU+l2Ka3bVkZlMxKkgwd9RrSQi5NRXbGlJRjbEnp1duWFtqg7JcB2XeFIIDRtM9w28aeMC/wBi8R2bqEc99KQ+I8QZ2Nxy1wAKBngnN2yNu5SBMDbvNOvDb39HunwRvjV83jPFGLfbv/BHHnWS0lpUUuK4ciWQTJIgd4E8qAX7V0ANkMjUk6cvHlTXhOIKJzqCCTuJA9dqy/R3DXwXzOkkkhSComORGnr97yrnhGEpe90i8pSjH2qyp0Bw+djcvdXmDL1QDgmRmzmAZJ850q3xpBnUgjNlIIB10Jy6TpudY5VF0e4ElvHIbbs4CXGIK5Y0yrqDr7XdUvEoOIuqVkALPgJuH3bVssIQ1idr9ugQnKW5qmC+pusknJllY3nQgnme4+lG+BYNlv5miCGCxzMbxy0mr3D7doK0pkG8SRO+oM+O01pw66pvZVBlQTmJOvkGJ0g+tK3o17I+OBXsIJ9lhPgQRArnGIwlu2S4AyjdgpJHoCTXQsTazB9REztI0/7fCkviPHMJh2AuYgMSJi2heB4lTApVsp0a3L6Ng7EMcr/WCIUnSQpMctfnR3oM8qy9ZnCqApKhIXRQscyMp18R4UGxHSLD2bGEK3AiuWuLmsFw1vOcykCTblvlS70jxq38W9xCGVymVoiZAOx1Ak7V1eNheWXGyOWairHDpBZt3LzMcvNTJg+0x89Jqvhbdu7bv3vuXrZBKzBysg7JOnvHdUHELmGaBaNswozQSTmB7U5jOu2mlacF4kbCqty8WykxazTbAIMDIdtT5fOudODTbl1/kusc5VUSrwi8jK4gIezOvIAjaARtPm1GRDLY1MgtEDcBl/2qo/HB1GW0yk7BEyK0AAZpiCdJMt61rj+JrbOCUyDd0iAdSySDpG55d1KpJ9GljlHsO9IcAt3E21c9nI5AEZi2cnQny1qZMILi4q2Wc57AMsAZPaAOg1gAQKGfSBxjEWDb6gKCSQTcXQiWMA/zsaMdFuIk4W24CKXQFoUanbu1pu2KlSFbH4ZMJatFxncMQpX7xCwQwMEKN5k71FjeMm4AWdpbVgg90kAgTOunfNGund43wiM3sydhoDHd5fClnGcJItoFPs6+P+//AHqM8lOiscVqyxw+813Mtu4Lr8lIZWbvBkGYHcZ0rx4icOoFxSGkLAM7bwI0qTgnDmGJS6hBVlysB3xEn5+6r2M4E74wXGSbaEQwKnlzUGfaO9MpXBgcOM1ZXucddWPWI5JUQTrodhr7/jTJ0NwSYsP1kqbeSAsDeTJ08I91Qm0WGrI3aiSvKNo7p51NwThLW7151v8AVB4OgIGmh8Imp423IrlUVEC9L3uizeu2xoHtod5BcaHTlMc/vUlf/Qr79ooykncmCI3MePjXS+K8SW0t1EfrhdILZLRjMoAAD54+6DsaBfXraoXkhPbkHQ6bDz7qtmw5IU3Hs3iZouLSfRjoJxG4mcMrOLTgMAFBBIYfeYd/oKq9IeGYgItq3cAW5dMuYWEAOXUayZjQVewXEbT2ptAAsxZ0ZCGLNqTmBhojv7tBRjhpsurhrSBghIgsJjXbN3xTSxSxqpKmczyxyT5LoT8BwvGfa2gVvL1asuZpQMCAwltV0kxV5sF9dL3M62y3Vq6AE5FSIUGZYQpE0W6KcHxGJZLpuLYsuvZA9q7M5jlB0/va+FGL/wBGgRT9VvMjEQ3WdoHUHMCsEHQ+GtVhCCg+f1P/AGmJknJzXD6UI/CuG3sTcujCIGFnLbZmOVS86KM0chypy6N9EMdh74uNdw/aBBgFsoI9kaCdQNZHOjfRHoscGjgsrM7FjlJjMYzNB2JgelH7gmhDIoKopf3Nkcpvb/g5twPBS1whpzOrAhyVUpIMFjoDMZeVNvDLhLKYgEEj+7K+enjUCcPtWrfZQ6tAHWMYBJJOs8ztrWcBiLcDKSLihpUhhAYySM3ImIkfjUeN9jMzxX/8jhY/VXR8vzql0y4e92yqrAOcGWIURB5mt+JKv13CwB7N0HvOi6nv99S8c9ldCNfwq0JuElJdoWUVOPF/IlcR6KX/AKtCG3dKsXOR10UK0mDBPumj3AXz4R/2sOp+ANXuBCXKz7QI9dKF9Fh/RcvP6sw94WPwq2XyJZYe7u7/AJJxxKDdfb/wn4Rb6xHKZbghl1VSpMez2iQdSPTWrPAOAnDJcUyVuNmgKiqBDHKIunSDy2AoPwbh62cOiKQyjMQQQQQWJXUb9mB7qZLNyytj7YkLMCDGrK4I96k1Dk6cV8lHFaZLwdwtwtltqCFtqw1J7TZlMvsDAGm88qHcbxli3fuNdUZssGOsBI0KzDhAJJ13qpYt4FcUbvNMnVxcIHiMkwxzCdvvVe4vfwtyQ9u+4aJXKVBAjQkxpoOetS99dj+2wvwW0qplRyoWJR+1oQGAMjxiQYkVviVS2+ZUIJUgMGAQkkdkzqpJ2MR40qjpILuMtNbtm2nVsDt2tREgezEePKjfGwTh3ynWAw81Ib4xHvoti0eweIDyQIBnQ8twQa4R0zw4GKOVSqmRBMxDEHXuHyiu08NcrdvLyLFh5P2h86RemPBS+KvEaZEa4Oc5gGgyO9eVBOtjVeibE8Iw17CYTIhvNatBFRy9tbitldnz2zNthDQCGHaEjSrOC6M4ZmUt12Hgr2Cy3VAEAQ4UEjxInQ1Fx3h9w4VALiAfV7TMWXMzMmcyp2BMjWJ0Go1on9FdlGw9xg4uZ7qFpB7JhZXUe/TTWq48s4O4MSUU1tCJxa/Zs3H6q2yIGjKzgkEATLgdo+A2pfbiBxF3NnKqNBJk+WvzoljUz3O00DXMSd1zHQeLbk1VxOHRCQgXSIkTIiRIPzHxrmVds9XaSiukWbNoWhI33JDHl6g6d0Uf4OxxN3DST9ndQKCZOUuhYeI0B76TbN4ywIiRHp8vlRroVm+tWkSQS4AI3Bnf3b+tZKnYmWpKqO0fSdbzcMbnDoR5yQDv41t9HForhEB3CKD/AIvGlvj9zGWnyZ8S6EZiUDKgA5E6x371NxjjF7CYJCjquZVUBUIYShMkliCQBvEyZrrxpzyKK+TzXqGyz034thg9xWYE6AhRmjQSCRoNdxM0sNhbfZXNoNhmOncQZnXz50lda9+6F3JIVVkak+emp3JqZuLX7Aa2CoNt2UyAxXXYNtEg947q7PJ/D1S9N7+bDg8hK1Poc+I8W+r2+yVDSI0BnYH4c9eXfUGD6Rm4cxLJ7QhICloIXMIkrMGJpKF53Oa4xYkkCeQEEwNhrH7prf6wRmgmR2tOffXZ4nhwhjrIk2QzZnKdxOivxm2hDDUsYCgGZ5COXmafeH8PCm2o5yW7iBvIOmrMuscjXE8HxlkZGBG4Ouokaxr5V07jXTSw2C+xcdddVEy/eVX9oxz9kiRziufL+HxxSXp3vX7GfkSmrn8F+90lt5HK5QouKoDKCrBiFUwBqWO2mmmtcl4paVr9wiILtsIG52HKmvC2maFAywVKkjNqpDAFRqQYj31sPowxZukg2sj9rMSRlnWCkEz766oxxeLmak9NJnHGU8+O19xe6OKWuFAJIjQePhXR+D9DxdUtcdknMpQCGEiD2jO4M6DnVvgPQG1he0vaun2rrbnwCgwo8NT40w2MIyAgMNddV5/vVweZ5frPjGOl8nXg8dY1yb2/gpcN6K2cOgS0CoBkazDfpa7nz7qKqumu9UL31kez1R9QT6yK2wa3mH2sJB2Xc+/aPj5VwXb2mdFUiy95ddRp/PKomxy8vxH4VbAr0UeIBa4hfBURoJ9Yq2cYn1q3DKc9tkcdxXKyz3HVh76C4/FgZdRHn5Uo8SuK+JW7kWS6nYHaBvGu1TUqZTiHMcwTjgO2tudDH9WNv9qM9J+KW2CAOpMtzg8uRpa6Ztca5hms587ZspXfMcuxOkxUZ4JxAqBcxCkmTlYhoHcZtkSB40bNQZ4LfC3ASdJFY4Fw82uy0FftFkGQAxcrJ5aEUg4y++CuFc4zGc2UC4NOQBHZMHYeHdRTov1+RVsJaZczAC6CdTqQcz7a0FKzNBrh9srZtqwgqgBGojnEHXSpukdovgYCl8t22xCrnMDNJgTyn1pSAv5LjqYFtyrkN7JkCInUA6VNhuI4g2yOtZdAJDayTE7TzHoK3I1HuGW7d49ZayLkuLGZRbIZSpcZWggwRrpypwfEgle2h7+2v4mlnB2mTMLl17zFpLuST7KgAknlHxq1bueO5pLpm7RNw7AlRrkkKR/WJzIPJvD40xYa+SkPyB0zLr5a8xS8j8p1iovzPzrcjB/DYcgIxBBa2gIOh0G/p+FKvS3i9i1iG6xzLWUUhVLkGbntBQcuhB1pi4W4ypGgWNh3zH8+Fck6XcR6zFXHNtFMsrBVDQy6MGcwXPjABEd1dODEsr4y6Jzm4bR0k8DN+zaBJUfV7S5tYnLrpzOtG+j/AAi1hbPVWwcoKyT7TNIBY+MAbCK5v0qx91MTktLfP2NgHqySvsL9zIwB5TvpRTor0kXC4Rg6v1ty6WVWENACdojKIGYEAfs712Q8aLx+zcmc0sk3P3dIXeK9D7ym4FI+ydl8Sogqw8wRSk4djKzoIbu3iCO6fnXRsFxAMHW0qIyHMU1iHOpMbmd/MVm1gVRGItjM2rCdD615fkJ4MsofY9rE/WxqT7OeJbIAbXuju8PGjvQrEhcfZMgQ8nMDlAAJMgakaR7xRR+j9t8zFWQkaAERPIwCfnSbZvmxfYg6qSsj0MTp30cLWSVAze2No+hBxwP2QcJAHtZSA06RBOnv3nlUmKw/WLN23hHUCQOoLwIjSbndppXEMNxO6JlyVnWdzOkBon391OXCenZVMj2x1Y3/AEI3Mg7fCval+H0rxvf6nkeq/kesTfsi1aW7aU2iUCW8gGQxKwBqConxEGuYdPxaS6jWrar1gYsAIDGRBOsk7mZmmrjPScXrVtsMTIuKHzg5WUhgcrTBIJ157UkdNcSxvqrHRFOUd2ZiSfhUPFxzWWpf3DOSrQOOSTkzZdlzCCB4wTznnVLHORJG8H+fj8KkzRFMGA6GNfth2udUZBUFMxI7z2hE8q9xajRzSmo7YrHGTHdpH8++mDo/ZfEFUTtXFuAoCwGZWgOkkwDIVhPNSOdWMZ9F7qspiLZO4VlKe6QW+VU8Dgr+EuDOpXWesEOk+ak5R4mPdUtyVMyyQl0zrl7hX1Wwb5uRctqW09kaaiRJ+B8qK9C+mlrG2yAym7bIDgTz9lu0oOsd24NRYLFYTHYVTf6uXXLcXOV1HtbMNCdffW+AwfDMG02+ptsRGYsWMTtmYn0mvn8mScpP1pe5aO6GOMYpY1oaa9Wi3gYggztrv5d9Y64ZsvOJpLCSVisNdA3I9a8bgHMVjG1eqhjeM2bZAe4qljABOpPcBudvhUS8dsje6D/P8+lUUJPpCPJFfJy7C8fTEZVXQx7Ma6c5iK1xB+1QdzEHwIpd6EZWxYAIYKhLEGcolRrG0zTRi4N3ONjcb3a7VwJbTOyVJtIuPxGbmFBmbdw+WwAj0+FHsVjJePIz4bd1KeMch7bLqQ0jxMaVf4djrrybuUMMo7KlRBYciSfjVSQlYmwq3rSkjS7f02kK0ka/OnLohilLEpEC9sOUhdKq3ugKYq8zPfKLbe4SFgMTfhoDGQMvkZ8Ku8G6M2sAxS1fe8GcMS8SpECJG/8AtRihWUrWHBXHgI4HXldZAJW4ZKmNQDqQPAVR4Nwe+yOzG3lWII0Jgy2mc7QBHiaY+lqqtrEFWJJyzIDAMX5BhEa7eFUME+TBgtt1ZZoAGkEkgDTbX30dANcDZuK0XXw41h8vWEaARlOvOZJ8I50QJV/uzGkhonxiKXuBcaV8RaBJYkG9BgAaEBYA1AOus7eFO44+eYFTYwL+rL+i37w/hpZxXR7iDOzJdtpOyC/bKr7mgn4U2ca6Q/ZBRCm66W8wAlQ7AMQeRyzHjU44fZyjJcugqDpcIuZxBgFoDA+Ou2s0YuugMg4DwHFW0HWKbhOrHOn7qw8Ac6UuNfRpimv3iLOZMRdVwFZFZFzNnkzBIDjznvotcxKg7Xzq05c0CJMDz2EVPwvHRcDJ1wZZjrCSukCcrEg76GOR7qtDnD3IRuMvawfx3ojxC7jm6s3EtBUyzd6tYVEBCkNMlp3A3PdVTCdEcUMWrYq0WRTmdtLiMeSkgmdSBHhTG/F2v3riuZNvJryhg2gXl7Pvnw00xXHit82VZgVtqxynaYiRMgHXX9k1SHlyhFxil1V/Jnjt22c86RG7geI3G6sorOcoKlVe2x1A028tiBRbC8QS8ga37wTBUjvA9Z51Z+l5ZWw0GRcZc3fKg/6RXOhzq8vHXlY1J6f3KYvIeFtdoaeOdKVRSlvtOdJGy+M8z4etJJt799TtyrzbVfB40MSpCZc0sj2WFvk6HYSY8Z3+Iq2mIkhTqNCRyPcD3jc+4UMuGBm9fkfw9K2tXe37h+NdqnRz8R44VxkIMgXMsa66d/cZPOqnHOj+Jv4jrVh7bBe0CFCyQqq0n2iSNec+6hmBvBPvCe7Un0A3pi4fxIp914O4ySD37mPdV3FT38ktoGWuGHDX/wCkoJAlEJBB1MMcpg7aA0a/4wUSZA79au2OH4bH4kC7auI1yF60XWy5gIVSoPYnbbfzotifoEw7bXHHm5PzWknnhi9su/8Af0Od4ZZHcl/H/RUPSS1iJKv2l0kzHl4jxFWuG2rEZrl4dbOoU6KO6QNz6a0ZT6Bgs5L7rPdB+YqBvoJIOb6xeJ7wUn40q8yFdgfjP4st2LQ6rLZfD2tS2YRMnTfTL5jyqbimIZQICTlBLBS6gxrGXYeMVDw/6OfqmZ3W9ej2cxtGP7Kq0ux2G/gJ1ofi+hONuMWsX8Qub7t3DuGA5DMIBie730vq4JO9Ov2F9PKtb/yaYzpFcGUM/sbZQAB/Z0kU2dHvpPtCyRim+0UqFCAs9yf2RzHM85pKT6JscWl77EHeLbEn3SPiaKf/AGwC2yAmIa5GjhdQfIZQfea2R4MkeL1/BSHODtW/7M61Z4jbZcwcQROpj1B1FbLcDrKwRynZvGe7xpX6JdFstpTfUyui22A0A2LQSCfAEjzOzca8fLGEZVB2d+NzkrkqODdKsLdR2uX8/V28yW8qTmknSQ4yAjXtHUzoYgqzYxjddrbXc1yJZbjB2A5EIQTsNSY02FdH6Q9ErvX3mu4e7iQ9xjbKBbuVCeyuV7gFrKCF7K6wTOtKeI6IYlWDW8Pi7epgG3IUafqwx1kjnsa9eOWElto4OEk+i1wK8mFsm1ZwtxWYgvdM5niYEa5VE7A7kms4fFXWNwEH2WYCD7Ur36zQ+9xkNZ7NsDlOVQRHd2ZHrW/DMSTbN0sTkUg28xgkKcpInUlgPOa+c5xfaPZ4tBOyb2ZesLDXs5tCDB1jervCuIF3y9bmiMzsAiDXSXIk6gwAvI0A4LafN2iYb5nnA50S4VbIdQ+pcNBjdgsr57Ee8UHNX0HjoP3Hl5F22ZYEwQA2gGzGdhuFB3q1aiRAUeRJ+dDxYYnaruGw+UzprSxkm+guLSLPHA/W3IVHRo7DyB90ztBjXzoD0uxwt4O6NgbZGnIHs6D3xRfpszWbRxKqhYBAoae0YgLAMydNdq5r094jea2EOUaw+WYJE5YzaxOveTFP2yXwT8Bcrcs3l3yaA/eVp03ge0DPIqZmae7eOJ+5XPuGKB1dq2GDpbLdtj2TJEFdcp7JnKYmKauAcSB+xYFLiD2dwV/SU/eHxHdQmrYUEuIYc3lAUZbisrIx1UMpBEgHUGI7+1RlMPcyAMyBo7WRTHjBLaVTwlsKIE9+pJ38TrTTw3ghe2rZgJE7SdzSqL6Q2vkWlwVxdAoInfOB8I0r2JyWEDOyW19ACdT8edOZ6PLIhjEa6az+Fcq+mHht63ftqjv1VxAFUAGGBIedNSZB5fCr4cPKVSdIEpJLQQ4O1t7+JNu4Hb7PNlIOUDrMvv1PoKo4virDiD2zZcAsFFwxDBUknvI1IjXelzAcExdsK4xBeI+yZmiBBADAnKRAggaRzEgt/FMYhbCnRSzkxvGa02YEjQEGBvrrGxqb4XUHYXGS3JC79Jl9mFhWnMLmIJnkJTKB3jKwE+B8qRrmgNdQ6dcEGJuhutKkWwqKQCoMkknWddNu4HwrlHEbFy05S4II7tiORB5ivT8XPDhwT2RyY5L3Po1ZtalOw86r4Wy1xwqKWbuAkn3CmjB9A8XcI+zCDvdgI9wJPwroeWEfqdCKEpdIWnao8ErNcCIrMx0AUFiROmg1rqPCvoysW9cQ5ut+isonw7Teo8qZ8JZtWFy2LSWxzyqBPmdz768/N+IQT9mzqh4sn9WhH6OfR5dJD4gmyvJQR1h+YT4nwFOFvo5g0j7FWI5uWc/4ianuXGNR5O+vLy+Vlyvb19vg64YYQ6RdsWcOP+Wg8lCn1GopX4rx1rGLGHBukuU6shz2g5hefIyD/ZNFcXjrdsSzbCYGpPkKTl42MRxPD3SmVbRECZMIXcEnzPkPjWxxeT6+hcs1BXHsOr0nugkdZeESPbP8VW8H0kxVx1S3cxDOxgKCTPqdBzJoYlgXby27IN13Y5VAjzJM6KNyTXWei/RVMInJrrDtv/pXuX57nkBReP8AuReYn4Hwq5bQG9da7c5ljIXwX89z4bUVis16utKlRzt27MRXorNeogPV6vViaxiO7bqo1uiFalBRFo5COHKR7I9KkscMUGQoHkKvraqRUry0mejYKxWDAyED/mKPnUnGuHFUVlU5kdWAAMmDyHOi+Ivi5btp1kBHV4K6aT3ak67mmVOOWTrm179fnXSsf6nO8n6AXD8FdgDlyg/paH03qDBYQpiLiYlreQAG2VOUHvzEmQ2+kjamT6/aP3x6xQ/HcJsXj24uDuZswnvy7U6il0Tc2+xf6b/bdT1ZQWbLC4QPvsPZAjcAhd/GuZ8fwZvsiAM3bzNAJhFDFj4Cu03OBWySTLecQB3AAfzp3CB+N6HYe4CGVoO4Fx1H7oaPhR+bFs590KwU3WuXBLXUYwwmFGigzz1nzNW3wivBmGXVWG6n+dxzmnfAdEbVozbkEzJYljB5Sdazb6KINp9ZpWm2MpJC50e4t12YH20bKwHeNOXlXTeF4pVsoCRoooBhujqrtz30FFLXDRlGpploVsv4q8jqVLlQeatlPryoNjujWHuCC76ftgz55gZq4eGjvNRNwv8AaNF70wp1tAT/AITtL7N1/flP4UO410YtmyxLk5Srdk5TIIiGGx1PrRrFcEYnRvWt7PAUHt4ZWUx98HaNcrAAd+lIscE7SGeWT1YLwn0ezDM4yHUIgyTrIJ7Rj3HXvoJx3ofYuPN2ywCGFzE2l8doZhsSAa6XYuqPuOP3T8mNWhiEPf71P5UfTX9LoKzP+rZzHAYC3YWLVlQG5Wkyg+LOd/M0TAOyiT4AtHoKfXFtozBWjaRMeu1SBh4UnoW9sr+Y1pHMcZw3HnWxhOsHM3Lgteitr6xVK5heLD/9cPMX0cegINddkVEuLQnKGBPcNarHFCPasm8030ziWMv8TQjPhXRZg5bTN8QWFALuIx731zriLdsPqOrZAYOxhRp4V9E3Fk1H9WrZFGVcYpCxySXbs+e8bmzSZ99R8G4PcxOJFqwsuw17lE6sx5KP5k19GW2UGCRPcTr6VKiKDoBPhFGEaBKVgXop0QtYG3CDNcYDrLh9pj3DuWdhR6vV6qCHq9Xq9WMer1erV3j8PGsY8zchvWQK0tWQCTzbc+W3uFSVjHq9Xq9WMc7C1sFrYCsgVwHZYD4vh7lq2XtJ1pB9mYOXmZ20obxDjBs5SVDAjVlYwrfoE5SC0a786clFVuMWVOHuAgEBSY5afKmsShRtdKkyyZXf7w025abz8DUy9LbP6wj3j+KlbiPD8sETkacpPgSCPMEVXwHDus7O8zTpitD3Z6T2ztcPoT8gasJ0qX9eB5kr84pGxGAAvLbEhyCVVVliNZPwqljLoUDI7NAuknbVRlA037VFbAzp9rpZO1+2f76/nVy10kucmU+hrifCOkmQvbupcu9YUAYP27YVpbIGBGZgIknQA71ouPvAAllZucKgVY5Fipk+8U9MS0d3XpJc/RHpU6dLXG6LXCLfGL/3XUHuABHqq6fGi3DOkmIQReUuCZUrdNomAQRmysI1G8SRQ2GkdnXpf3p8alXpanNG9f8AauT2el9ssquL9nMQC/XJcW3MdplayCwAMkAgxR3D4oLb6x77NbGgvWlR7ZI+6VyB7beBka+1Q5MPBMff+JLR3zD3A/jUi8esn7x96/71x5+mN7McotsOUgzHuIqfC9MLhIzW7cTqQWkeQO9bmDgdeHFrJ/5i+8H8qkXHWz/zE9fzrlVvpQTvbHuf/wCNZXpanNGB8wfyo8zemdZXEKdmT94fnUyP3Eeork69J7fMXAT4A/JqlXpLa/Sceat+ANHkDgdbSfGt58K5Rb6SW+V7/MPmKtp0gI2vH96tzQODOnCvOfee7+dhXNG6V3VBIvEwJ9rfw3rTCfTOiqAcNdOmrdYCT5yopk0xJyUOzo7cKtMSz20djuWUE+QnYeFaHgVj9Ug8hHypHt/Tbh/vWL48sh/1CrNr6aMEd0xC+aKfk9NoRZY/ccF4PbG2dfK44+TVuOHxtcuD+9P+YGla39LmAO73F87TfgDVu39J3Dj/AOoA80uD/RR0N6kfuHzhG/Wv6J/BUTYO9yv+ttT8ooda6fYBtsXZ97Zf80Vat9LMG22Kw5/91PzrUHkjP1LEz/5hT4dUBp6+6r9qyZzMZbbTQAdwqG1xiy3s3rTeTqfkaspeU7EHyM1qDZvXqxNZomPV6sTWrPWMIU1sBWoWpFrio6jZVqLiC/Y3P7DfI1MKjxn9U/8AYb5GsYA8F4YmIwJtv+suweanMdaBYLgzYdmzEdkkSDvrTP0NP9HbwvXPmD+NBeljkWXIMEuIP96fwphWL3FMTkxqu0EGyVAJG5LTqe6R67ig73OrtCw6qFDHtKQWy5i0HzNMHAuEpi7ltcRLAs8QYIyqDvHPnTtjOhWFuXLbG2FW2CDbVQq3PZjOYzNERqdQSDoSCU6BRxro1hlu43KD2TmkjcrlOk8p9d6cW6FWeUj3A0+8ZwdsWyy20VpXtBFBidpAmKCGjysyjQrXeiltefwAqRujYY23UmZhiWPszrAFGcXUuE9gVrYaQocc4QLbDKOsJH3gNN+fcIqtY4jdCdQNbZbPlO6tEEh+6OR7uXM70kQF1zHKIGs5Y1POgVzBdqUc6iDILAjykRR+Ng66IRa51bt6Hz+dQYTBZBGsTOpmPXlU1waVGX6FIozicTyH871RtPmuqvedfLc/CoMVjMpiCT6D41ngNpmv52Oig6chOg+E1kGg9bvFbmY7bHwnmO6rOIt61jqpq3cwh6pT4UUK0DMNcBbTlV4YiOVU3uKgJMKO/b/vQ9eKdY4VSVBMSV39/Ki9sVdWMOHIusbYy5irET3x2R4SY1pZCvkdhshhwPaUnvUa8vhV6TauADeZmZnxnnQrpNfxFvEXOoL9XiALpCiRJ0eYGhDq3Puq0Iqjnyx5vZBZx6P7LTyjWprT5jC6nuG/pVbhdvOSTbdTuezCnvI0HPlW6W2n7NgjnZiYA79YPKR76LOOWBKSX3LTWXG6t6H8qjmtsPw/FM4BxJI55SQPWAPSai4twa5aRrhxPOFRcwknlM6c9T+NC11ZX8p9mblvGsF6cODYZWtW2kOuRRJB1gAEyxPcdqq8H4Q1lrnXWCQ8FCVDCJY+MaEUIysSfiuNb7Fct4D0rAeNtPKnLFcOQ/8AKQf3R+AoXd4an6IHlI/GmF/LS+4Gt8QuL7Nxx5Ow+Rqzb6TYpfZxOIHlef8Aiqd+Hp3fE1C3DU8fWjbD+XmvknXpvjhtjMR77hPzJqwn0kcRG2Kue8IfmtDG4Yvefh+VaHhg7zWs3pZV/wBO0ithWorYVzHqkgrTEjsN/Zb5GthWLvsnyPyrGA3Q/wDqX/6z/JKBdKn+xHi4+TUZ6KXPsb3hdb/IhoB0mnIgJ3YkabCBp4770wjN+ii5Ww577zj1UD8K6DSBwYZbWGPdfB9SRT0WgUZBRW4yPsj5r86XyaPcSnqCxgI2izu2vIDb3xSz1IzbsJC8zHPYcjrqfKskwWmR4qpcH7ArBwgJgkn8vWs9Ww0WABsCJ/EUaDYF6S4fOwWCeyNvA/CqNu2dAYXlqY+dMjf1x/6a/NqVukzkX8wMEDQ9x7MUkgokyd2vjUd1PnWcPclRrrA/3qPGvCMRyB+VIOT4jiZ0CWrl2ecZU/ef8BW+GwxBLMFBYjRdlAB0mBJMkkwN/Ch/DmZtcz+9posiftN5GrykmqIxg07LCpRiIsf+3+FCkotitMOf7H4VKBSYsXcKrjtCYOnhPl/OlargkGygeNSG6QhIE8425jnQ5+OgHW2/uKn8RVY8fklJyXRm7gGzTmzT36UUN3NYVXjMjac+yRry7wKEHpFa55h5j8ialt8WtNs3wP5VTRPZPkgGAB/PhQNcObkqCVJGhBgjY6UaF0EEz86Btcygt3AH4ijqyGT64mvB0uWsUqG6HUgk6yNjAIMw0wYmna006QKV+FcPXMr3EUvMz3fo698Uy2roqGRWztg6Qw8NshyBHZXVvwHv+QNEMY81phrXVWwv3t28+73be6qWLxNVhHiiEnyZUxajlpQm+tW7+IqlcuUQop3EqJrdWWrUisMVSlalKskVowrGP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36" name="Picture 12" descr="https://encrypted-tbn1.gstatic.com/images?q=tbn:ANd9GcRkIwQ7Rm3e_i69MDNxjnn6aEC_yyx2m7vt7hF50XcOTqSaabgL9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841" y="3789040"/>
            <a:ext cx="2619375" cy="1743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38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11444" y="148478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Kilka faktów (5/6)</a:t>
            </a:r>
            <a:endParaRPr lang="en-US" sz="3200" b="1" dirty="0">
              <a:solidFill>
                <a:srgbClr val="B010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86764" y="2420888"/>
            <a:ext cx="820891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Unia Europejska </a:t>
            </a:r>
          </a:p>
          <a:p>
            <a:endParaRPr lang="pl-PL" dirty="0" smtClean="0"/>
          </a:p>
          <a:p>
            <a:pPr marL="285750" indent="-285750">
              <a:buBlip>
                <a:blip r:embed="rId2"/>
              </a:buBlip>
            </a:pPr>
            <a:r>
              <a:rPr lang="pl-PL" sz="2000" dirty="0" smtClean="0"/>
              <a:t>Udział wydatków na odzież w ogóle wydatków konsumpcyjnych :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Grecja 8,3% - 1/27UE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Włochy 6,1 – 2/27UE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Portugalia 6% - 3/27UE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Niemcy 4,5% -</a:t>
            </a:r>
          </a:p>
          <a:p>
            <a:pPr marL="800100" lvl="1" indent="-342900">
              <a:buBlip>
                <a:blip r:embed="rId3"/>
              </a:buBlip>
            </a:pPr>
            <a:r>
              <a:rPr lang="pl-PL" sz="2000" dirty="0" smtClean="0"/>
              <a:t>Polska – 2,9% - 25/27UE</a:t>
            </a:r>
          </a:p>
        </p:txBody>
      </p:sp>
      <p:pic>
        <p:nvPicPr>
          <p:cNvPr id="25602" name="Picture 2" descr="https://encrypted-tbn2.gstatic.com/images?q=tbn:ANd9GcTth6MvZQqPLpowAmmpUFKKLKU6g9mn_y80q2gbM-FXgDOVCQ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196228"/>
            <a:ext cx="2619375" cy="1743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5604" name="Picture 4" descr="https://encrypted-tbn0.gstatic.com/images?q=tbn:ANd9GcRfSLBLDld8MGyWshGHpYZbqEzZGek2v20wQGQhWrao5DshVYyj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740" y="1145633"/>
            <a:ext cx="2466975" cy="1847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51842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11444" y="148478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Kilka faktów (6/6)</a:t>
            </a:r>
            <a:endParaRPr lang="en-US" sz="3200" b="1" dirty="0">
              <a:solidFill>
                <a:srgbClr val="B010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76520" y="2276872"/>
            <a:ext cx="8208912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Unia Europejska </a:t>
            </a:r>
          </a:p>
          <a:p>
            <a:endParaRPr lang="pl-PL" dirty="0" smtClean="0"/>
          </a:p>
          <a:p>
            <a:pPr marL="285750" indent="-285750">
              <a:buBlip>
                <a:blip r:embed="rId2"/>
              </a:buBlip>
            </a:pPr>
            <a:r>
              <a:rPr lang="pl-PL" sz="2000" dirty="0" smtClean="0"/>
              <a:t>Ustanowienie </a:t>
            </a:r>
            <a:r>
              <a:rPr lang="pl-PL" sz="2000" dirty="0"/>
              <a:t>Europejskiej Platformy Technologicznej dla Przyszłości Tekstyliów i </a:t>
            </a:r>
            <a:r>
              <a:rPr lang="pl-PL" sz="2000" dirty="0" smtClean="0"/>
              <a:t>Odzieży</a:t>
            </a:r>
            <a:r>
              <a:rPr lang="pl-PL" sz="2000" dirty="0"/>
              <a:t> </a:t>
            </a:r>
            <a:r>
              <a:rPr lang="pl-PL" sz="2000" dirty="0" smtClean="0"/>
              <a:t>oraz Programów Flagowych</a:t>
            </a:r>
            <a:endParaRPr lang="pl-PL" sz="2000" dirty="0"/>
          </a:p>
          <a:p>
            <a:pPr marL="285750" indent="-285750">
              <a:buBlip>
                <a:blip r:embed="rId2"/>
              </a:buBlip>
            </a:pPr>
            <a:r>
              <a:rPr lang="pl-PL" sz="2000" dirty="0" smtClean="0"/>
              <a:t>Zachęcanie do uczestnictwa </a:t>
            </a:r>
            <a:r>
              <a:rPr lang="pl-PL" sz="2000" dirty="0"/>
              <a:t>w programach wspólnotowych </a:t>
            </a:r>
            <a:r>
              <a:rPr lang="pl-PL" sz="2000" dirty="0" smtClean="0"/>
              <a:t>poświęconych badaniom, na </a:t>
            </a:r>
            <a:r>
              <a:rPr lang="pl-PL" sz="2000" dirty="0"/>
              <a:t>przykład </a:t>
            </a:r>
            <a:r>
              <a:rPr lang="pl-PL" sz="2000" dirty="0" smtClean="0"/>
              <a:t>7 Programie Ramowym</a:t>
            </a:r>
            <a:r>
              <a:rPr lang="pl-PL" sz="2000" dirty="0" smtClean="0">
                <a:solidFill>
                  <a:srgbClr val="C00000"/>
                </a:solidFill>
              </a:rPr>
              <a:t> </a:t>
            </a:r>
            <a:r>
              <a:rPr lang="pl-PL" sz="2000" dirty="0"/>
              <a:t>lub</a:t>
            </a:r>
            <a:r>
              <a:rPr lang="pl-PL" sz="2000" dirty="0">
                <a:solidFill>
                  <a:srgbClr val="C00000"/>
                </a:solidFill>
              </a:rPr>
              <a:t> </a:t>
            </a:r>
            <a:r>
              <a:rPr lang="pl-PL" sz="2000" dirty="0" smtClean="0"/>
              <a:t>Programie Ramowym Na Rzecz Konkurencyjności i Innowacyjności</a:t>
            </a:r>
          </a:p>
          <a:p>
            <a:pPr marL="285750" indent="-285750">
              <a:buBlip>
                <a:blip r:embed="rId2"/>
              </a:buBlip>
            </a:pPr>
            <a:r>
              <a:rPr lang="pl-PL" sz="2000" dirty="0" smtClean="0"/>
              <a:t>Zapewnienie </a:t>
            </a:r>
            <a:r>
              <a:rPr lang="pl-PL" sz="2000" dirty="0"/>
              <a:t>dostępu do takich programów jak</a:t>
            </a:r>
          </a:p>
          <a:p>
            <a:pPr marL="800100" lvl="1" indent="-342900">
              <a:buBlip>
                <a:blip r:embed="rId3"/>
              </a:buBlip>
            </a:pPr>
            <a:r>
              <a:rPr lang="en-US" sz="2000" dirty="0" err="1"/>
              <a:t>CrossTexNet</a:t>
            </a:r>
            <a:r>
              <a:rPr lang="en-US" sz="2000" dirty="0"/>
              <a:t> </a:t>
            </a:r>
            <a:endParaRPr lang="pl-PL" sz="2000" dirty="0" smtClean="0"/>
          </a:p>
          <a:p>
            <a:pPr marL="800100" lvl="1" indent="-342900">
              <a:buBlip>
                <a:blip r:embed="rId3"/>
              </a:buBlip>
            </a:pPr>
            <a:r>
              <a:rPr lang="en-US" sz="2000" dirty="0" smtClean="0"/>
              <a:t>European </a:t>
            </a:r>
            <a:r>
              <a:rPr lang="en-US" sz="2000" dirty="0"/>
              <a:t>Textile Technology Marketplace (</a:t>
            </a:r>
            <a:r>
              <a:rPr lang="en-US" sz="2000" dirty="0" err="1"/>
              <a:t>ETTMa</a:t>
            </a:r>
            <a:r>
              <a:rPr lang="en-US" sz="2000" dirty="0"/>
              <a:t>)</a:t>
            </a:r>
            <a:endParaRPr lang="pl-PL" sz="2000" dirty="0"/>
          </a:p>
          <a:p>
            <a:pPr marL="285750" indent="-285750">
              <a:buBlip>
                <a:blip r:embed="rId2"/>
              </a:buBlip>
            </a:pPr>
            <a:endParaRPr lang="pl-PL" sz="2000" dirty="0" smtClean="0"/>
          </a:p>
        </p:txBody>
      </p:sp>
      <p:pic>
        <p:nvPicPr>
          <p:cNvPr id="4" name="Picture 2" descr="http://www.textile-platform.eu/storage/website-images/ETTMa%20logo.jpg?__SQUARESPACE_CACHEVERSION=135098785878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889" y="5589240"/>
            <a:ext cx="153617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267" y="4365104"/>
            <a:ext cx="2150887" cy="113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889" y="1019933"/>
            <a:ext cx="20193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48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11444" y="148478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Kilka faktów (6/6)</a:t>
            </a:r>
            <a:endParaRPr lang="en-US" sz="3200" b="1" dirty="0">
              <a:solidFill>
                <a:srgbClr val="B010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76520" y="2276872"/>
            <a:ext cx="820891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Polska/Region</a:t>
            </a:r>
          </a:p>
          <a:p>
            <a:endParaRPr lang="pl-PL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sz="2000" dirty="0" smtClean="0"/>
              <a:t>Polska </a:t>
            </a:r>
            <a:r>
              <a:rPr lang="pl-PL" sz="2000" dirty="0"/>
              <a:t>jest na drugim miejscu </a:t>
            </a:r>
            <a:endParaRPr lang="pl-PL" sz="2000" dirty="0" smtClean="0"/>
          </a:p>
          <a:p>
            <a:r>
              <a:rPr lang="pl-PL" sz="2000" dirty="0" smtClean="0"/>
              <a:t>pod </a:t>
            </a:r>
            <a:r>
              <a:rPr lang="pl-PL" sz="2000" dirty="0"/>
              <a:t>względem produktywności</a:t>
            </a:r>
            <a:endParaRPr lang="pl-PL" sz="2800" dirty="0"/>
          </a:p>
          <a:p>
            <a:endParaRPr lang="pl-PL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 descr="7BF1C59E-8FE7-43C2-8709-B25C942F8A5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126" y="1"/>
            <a:ext cx="490687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5BF200B-7234-4FD7-BA9B-7357C58F5C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8" y="4584149"/>
            <a:ext cx="4304976" cy="2270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676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96419"/>
            <a:ext cx="3851960" cy="2894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755576" y="1772816"/>
            <a:ext cx="712879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Perspektywy i wyzwania dla branży </a:t>
            </a:r>
            <a:r>
              <a:rPr lang="pl-PL" sz="36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tekstylno-odzieżowej </a:t>
            </a:r>
            <a:r>
              <a:rPr lang="pl-PL" sz="3600" b="1" dirty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Polsce i na </a:t>
            </a:r>
            <a:r>
              <a:rPr lang="pl-PL" sz="36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świecie.</a:t>
            </a:r>
          </a:p>
          <a:p>
            <a:r>
              <a:rPr lang="pl-PL" sz="36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Wstęp do Programu </a:t>
            </a:r>
          </a:p>
          <a:p>
            <a:endParaRPr lang="pl-PL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Iwona Adamkiewicz</a:t>
            </a:r>
          </a:p>
          <a:p>
            <a:r>
              <a:rPr lang="pl-PL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Wiceprezes CBI Pro-Akademia</a:t>
            </a:r>
            <a:endParaRPr lang="pl-PL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667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211444" y="1844824"/>
            <a:ext cx="820891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eterminanty rozwoju – EUROPA 2020</a:t>
            </a:r>
          </a:p>
          <a:p>
            <a:endParaRPr lang="pl-PL" dirty="0" smtClean="0"/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Rozwój innowacyjności w oparciu o współpracę nauki i gospodarki</a:t>
            </a:r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Racjonalne gospodarowanie zasobami</a:t>
            </a:r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Źródło finansowania rozwoju branży T&amp;O – nowa perspektywa finansowa 2014-2020</a:t>
            </a:r>
            <a:endParaRPr lang="pl-PL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057" y="1052736"/>
            <a:ext cx="2042375" cy="1381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platforma.home.pl/images/budzet-unii-europejskie-2014-2020-dla-polski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300752"/>
            <a:ext cx="4032374" cy="2203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2" descr="Rzutki w &amp;sacute;rodku tarczy © iStockphot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402463"/>
            <a:ext cx="1390650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88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323528" y="1844824"/>
            <a:ext cx="859756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eterminanty rozwoju  - </a:t>
            </a:r>
            <a:r>
              <a:rPr lang="pl-PL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Regionalna Strategia Innowacji Regionu </a:t>
            </a:r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Łódzkiego</a:t>
            </a:r>
          </a:p>
          <a:p>
            <a:endParaRPr lang="pl-PL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Blip>
                <a:blip r:embed="rId2"/>
              </a:buBlip>
            </a:pPr>
            <a:r>
              <a:rPr lang="pl-PL" sz="2000" i="1" dirty="0" smtClean="0"/>
              <a:t>„Branże posiadające szczególny potencjał innowacyjny w regionie to:</a:t>
            </a:r>
          </a:p>
          <a:p>
            <a:pPr marL="285750" indent="-285750">
              <a:buFont typeface="Calibri" pitchFamily="34" charset="0"/>
              <a:buChar char="⁻"/>
            </a:pPr>
            <a:r>
              <a:rPr lang="pl-PL" sz="2000" i="1" dirty="0"/>
              <a:t>medyczna, farmacja i kosmetyki, </a:t>
            </a:r>
          </a:p>
          <a:p>
            <a:pPr marL="285750" indent="-285750">
              <a:buFont typeface="Calibri" pitchFamily="34" charset="0"/>
              <a:buChar char="⁻"/>
            </a:pPr>
            <a:r>
              <a:rPr lang="pl-PL" sz="2000" i="1" dirty="0"/>
              <a:t>e</a:t>
            </a:r>
            <a:r>
              <a:rPr lang="pl-PL" sz="2000" i="1" dirty="0" smtClean="0"/>
              <a:t>nergetyka </a:t>
            </a:r>
            <a:r>
              <a:rPr lang="pl-PL" sz="2000" i="1" dirty="0"/>
              <a:t>(w tym EE, OZE), </a:t>
            </a:r>
          </a:p>
          <a:p>
            <a:pPr marL="285750" indent="-285750">
              <a:buFont typeface="Calibri" pitchFamily="34" charset="0"/>
              <a:buChar char="⁻"/>
            </a:pPr>
            <a:r>
              <a:rPr lang="pl-PL" sz="2000" b="1" i="1" dirty="0">
                <a:solidFill>
                  <a:srgbClr val="C00000"/>
                </a:solidFill>
              </a:rPr>
              <a:t>n</a:t>
            </a:r>
            <a:r>
              <a:rPr lang="pl-PL" sz="2000" b="1" i="1" dirty="0" smtClean="0">
                <a:solidFill>
                  <a:srgbClr val="C00000"/>
                </a:solidFill>
              </a:rPr>
              <a:t>owoczesne </a:t>
            </a:r>
            <a:r>
              <a:rPr lang="pl-PL" sz="2000" b="1" i="1" dirty="0">
                <a:solidFill>
                  <a:srgbClr val="C00000"/>
                </a:solidFill>
              </a:rPr>
              <a:t>włókiennictwo i przemysł </a:t>
            </a:r>
            <a:r>
              <a:rPr lang="pl-PL" sz="2000" b="1" i="1" dirty="0" smtClean="0">
                <a:solidFill>
                  <a:srgbClr val="C00000"/>
                </a:solidFill>
              </a:rPr>
              <a:t>odzieżowy</a:t>
            </a:r>
            <a:r>
              <a:rPr lang="pl-PL" sz="2000" i="1" dirty="0"/>
              <a:t>, </a:t>
            </a:r>
          </a:p>
          <a:p>
            <a:pPr marL="285750" indent="-285750">
              <a:buFont typeface="Calibri" pitchFamily="34" charset="0"/>
              <a:buChar char="⁻"/>
            </a:pPr>
            <a:r>
              <a:rPr lang="pl-PL" sz="2000" i="1" dirty="0"/>
              <a:t>z</a:t>
            </a:r>
            <a:r>
              <a:rPr lang="pl-PL" sz="2000" i="1" dirty="0" smtClean="0"/>
              <a:t>aawansowane </a:t>
            </a:r>
            <a:r>
              <a:rPr lang="pl-PL" sz="2000" i="1" dirty="0"/>
              <a:t>materiały budowlane, </a:t>
            </a:r>
          </a:p>
          <a:p>
            <a:pPr marL="285750" indent="-285750">
              <a:buFont typeface="Calibri" pitchFamily="34" charset="0"/>
              <a:buChar char="⁻"/>
            </a:pPr>
            <a:r>
              <a:rPr lang="pl-PL" sz="2000" i="1" dirty="0"/>
              <a:t>p</a:t>
            </a:r>
            <a:r>
              <a:rPr lang="pl-PL" sz="2000" i="1" dirty="0" smtClean="0"/>
              <a:t>rzemysł rolno-spożywczy”</a:t>
            </a:r>
          </a:p>
          <a:p>
            <a:pPr marL="285750" indent="-285750">
              <a:buFont typeface="Calibri" pitchFamily="34" charset="0"/>
              <a:buChar char="⁻"/>
            </a:pPr>
            <a:endParaRPr lang="pl-PL" sz="2000" i="1" dirty="0"/>
          </a:p>
          <a:p>
            <a:pPr marL="285750" indent="-285750">
              <a:buBlip>
                <a:blip r:embed="rId2"/>
              </a:buBlip>
            </a:pPr>
            <a:r>
              <a:rPr lang="pl-PL" sz="2000" i="1" dirty="0" smtClean="0"/>
              <a:t>„Transformacja </a:t>
            </a:r>
            <a:r>
              <a:rPr lang="pl-PL" sz="2000" i="1" dirty="0"/>
              <a:t>przemysłu tekstylno-odzieżowego z </a:t>
            </a:r>
            <a:r>
              <a:rPr lang="pl-PL" sz="2000" i="1" dirty="0" smtClean="0"/>
              <a:t>pracochłonnego </a:t>
            </a:r>
            <a:r>
              <a:rPr lang="en-US" sz="2000" i="1" dirty="0" smtClean="0"/>
              <a:t>w </a:t>
            </a:r>
            <a:r>
              <a:rPr lang="en-US" sz="2000" i="1" dirty="0" err="1" smtClean="0"/>
              <a:t>naukochłonny</a:t>
            </a:r>
            <a:r>
              <a:rPr lang="pl-PL" sz="2000" i="1" dirty="0" smtClean="0"/>
              <a:t>”</a:t>
            </a:r>
          </a:p>
          <a:p>
            <a:endParaRPr lang="pl-PL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411334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222904" y="1412776"/>
            <a:ext cx="892109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Determinanty rozwoju  - Regionalna Strategia Innowacji Regionu Łódzkiego</a:t>
            </a:r>
          </a:p>
          <a:p>
            <a:endParaRPr lang="pl-PL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Blip>
                <a:blip r:embed="rId2"/>
              </a:buBlip>
            </a:pPr>
            <a:r>
              <a:rPr lang="pl-PL" i="1" dirty="0" smtClean="0"/>
              <a:t>„Tradycyjny </a:t>
            </a:r>
            <a:r>
              <a:rPr lang="pl-PL" i="1" dirty="0"/>
              <a:t>i mało innowacyjny przemysł odzieżowy i włókienniczy dzięki silnemu </a:t>
            </a:r>
            <a:r>
              <a:rPr lang="pl-PL" i="1" dirty="0" smtClean="0"/>
              <a:t>wsparciu finansowemu </a:t>
            </a:r>
            <a:r>
              <a:rPr lang="pl-PL" i="1" dirty="0"/>
              <a:t>ze środków programów operacyjnych i przedsiębiorstw przekształci się w </a:t>
            </a:r>
            <a:r>
              <a:rPr lang="pl-PL" i="1" dirty="0" smtClean="0"/>
              <a:t>prężnie rozwijającą </a:t>
            </a:r>
            <a:r>
              <a:rPr lang="pl-PL" i="1" dirty="0"/>
              <a:t>się branżę produkującą nowoczesne włókna i tkaniny. Rozwój nowych metod </a:t>
            </a:r>
            <a:r>
              <a:rPr lang="pl-PL" i="1" dirty="0" smtClean="0"/>
              <a:t>wytwarzania materiałów </a:t>
            </a:r>
            <a:r>
              <a:rPr lang="pl-PL" i="1" dirty="0"/>
              <a:t>tekstylnych oraz nadawania im specjalnych właściwości metodami modyfikacji </a:t>
            </a:r>
            <a:r>
              <a:rPr lang="pl-PL" i="1" dirty="0" smtClean="0"/>
              <a:t>fizycznej, chemicznej </a:t>
            </a:r>
            <a:r>
              <a:rPr lang="pl-PL" i="1" dirty="0"/>
              <a:t>i biologicznej łącznie z wykorzystaniem metod nanotechnologii, wbudowywania </a:t>
            </a:r>
            <a:r>
              <a:rPr lang="pl-PL" i="1" dirty="0" smtClean="0"/>
              <a:t>elementów elektronicznych</a:t>
            </a:r>
            <a:r>
              <a:rPr lang="pl-PL" i="1" dirty="0"/>
              <a:t>, np. monitorujących funkcjonowanie organizmu człowieka (</a:t>
            </a:r>
            <a:r>
              <a:rPr lang="pl-PL" i="1" dirty="0" err="1"/>
              <a:t>tekstronika</a:t>
            </a:r>
            <a:r>
              <a:rPr lang="pl-PL" i="1" dirty="0"/>
              <a:t>), </a:t>
            </a:r>
            <a:r>
              <a:rPr lang="pl-PL" i="1" dirty="0" smtClean="0"/>
              <a:t>wytwarzania materiałów </a:t>
            </a:r>
            <a:r>
              <a:rPr lang="pl-PL" i="1" dirty="0"/>
              <a:t>kompozytowych o wyjątkowej wytrzymałości mechanicznej, stworzy szanse </a:t>
            </a:r>
            <a:r>
              <a:rPr lang="pl-PL" i="1" dirty="0" smtClean="0"/>
              <a:t>postępu i </a:t>
            </a:r>
            <a:r>
              <a:rPr lang="pl-PL" i="1" dirty="0"/>
              <a:t>sprostania konkurencji zagranicznej</a:t>
            </a:r>
            <a:r>
              <a:rPr lang="pl-PL" i="1" dirty="0" smtClean="0"/>
              <a:t>.”</a:t>
            </a:r>
          </a:p>
          <a:p>
            <a:endParaRPr lang="pl-PL" i="1" dirty="0" smtClean="0"/>
          </a:p>
          <a:p>
            <a:pPr marL="285750" indent="-285750">
              <a:buBlip>
                <a:blip r:embed="rId2"/>
              </a:buBlip>
            </a:pPr>
            <a:r>
              <a:rPr lang="pl-PL" i="1" dirty="0" smtClean="0"/>
              <a:t>Duże </a:t>
            </a:r>
            <a:r>
              <a:rPr lang="pl-PL" i="1" dirty="0"/>
              <a:t>perspektywy rozwoju będą miały MSP współpracujące z zapleczem badawczym w obszarze opanowania technologii nowoczesnych wyrobów włókienniczych: materiałów inteligentnych, </a:t>
            </a:r>
            <a:r>
              <a:rPr lang="pl-PL" i="1" dirty="0" err="1"/>
              <a:t>biokompatybilnych</a:t>
            </a:r>
            <a:r>
              <a:rPr lang="pl-PL" i="1" dirty="0"/>
              <a:t>, biodegradowalnych, niepalnych lub trudno palnych, chroniących przed promieniowaniem UV, działaniem pola elektrycznego bądź magnetycznego itp. </a:t>
            </a:r>
          </a:p>
          <a:p>
            <a:endParaRPr lang="pl-PL" sz="1600" i="1" dirty="0" smtClean="0"/>
          </a:p>
          <a:p>
            <a:pPr marL="285750" indent="-285750">
              <a:buBlip>
                <a:blip r:embed="rId2"/>
              </a:buBlip>
            </a:pPr>
            <a:endParaRPr lang="pl-PL" sz="1600" i="1" dirty="0" smtClean="0"/>
          </a:p>
          <a:p>
            <a:endParaRPr lang="pl-PL" sz="1600" i="1" dirty="0" smtClean="0"/>
          </a:p>
        </p:txBody>
      </p:sp>
    </p:spTree>
    <p:extLst>
      <p:ext uri="{BB962C8B-B14F-4D97-AF65-F5344CB8AC3E}">
        <p14:creationId xmlns:p14="http://schemas.microsoft.com/office/powerpoint/2010/main" val="27937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395536" y="1628800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0CA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Zalety i ograniczenia tradycyjnego podejścia firm T&amp;O do rynku </a:t>
            </a:r>
          </a:p>
          <a:p>
            <a:endParaRPr lang="en-US" sz="2800" b="1" dirty="0">
              <a:solidFill>
                <a:srgbClr val="0CA40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395536" y="2906072"/>
            <a:ext cx="79208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Zalety</a:t>
            </a:r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Niskie ryzyko pracy ze znanymi materiałami, technologiami i rynkami</a:t>
            </a:r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Łatwy dostęp do tradycyjnych ekspertów (dostawcy, technolodzy branżowi) </a:t>
            </a:r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Szybki zwrot inwestycji</a:t>
            </a:r>
          </a:p>
          <a:p>
            <a:pPr marL="285750" indent="-285750">
              <a:buBlip>
                <a:blip r:embed="rId2"/>
              </a:buBlip>
            </a:pPr>
            <a:endParaRPr lang="pl-PL" dirty="0"/>
          </a:p>
          <a:p>
            <a:r>
              <a:rPr lang="pl-PL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Ograniczenia</a:t>
            </a:r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Brak radykalnych innowacji</a:t>
            </a:r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Trudności we wprowadzaniu nowych produktów uzyskujących wyższe ceny</a:t>
            </a:r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Ograniczony wzrost udziału w rynku</a:t>
            </a:r>
          </a:p>
          <a:p>
            <a:pPr marL="285750" indent="-285750">
              <a:buBlip>
                <a:blip r:embed="rId2"/>
              </a:buBlip>
            </a:pPr>
            <a:r>
              <a:rPr lang="pl-PL" dirty="0" smtClean="0"/>
              <a:t>Większa konkurencja ponieważ większość firm przyjmuje podobne podejście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77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708720" y="4116015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rgbClr val="002060"/>
                </a:solidFill>
              </a:rPr>
              <a:t>KROK 1</a:t>
            </a:r>
            <a:r>
              <a:rPr lang="pl-PL" dirty="0" smtClean="0"/>
              <a:t> - </a:t>
            </a:r>
            <a:r>
              <a:rPr lang="pl-PL" b="1" dirty="0" smtClean="0">
                <a:solidFill>
                  <a:srgbClr val="B01055"/>
                </a:solidFill>
              </a:rPr>
              <a:t>ZINTEGROWANY PROGRAM MODERNIZACJI BRANŻY TEKSTYLNEJ I ODZIEŻOWEJ – 160 FIRM</a:t>
            </a:r>
          </a:p>
          <a:p>
            <a:pPr algn="ctr"/>
            <a:r>
              <a:rPr lang="pl-PL" b="1" dirty="0"/>
              <a:t>m</a:t>
            </a:r>
            <a:r>
              <a:rPr lang="pl-PL" b="1" dirty="0" smtClean="0"/>
              <a:t>aj 2013 – czerwiec 2014</a:t>
            </a:r>
            <a:endParaRPr lang="en-US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2108312" y="5030167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rgbClr val="002060"/>
                </a:solidFill>
              </a:rPr>
              <a:t>KROK 2 </a:t>
            </a:r>
            <a:r>
              <a:rPr lang="pl-PL" dirty="0" smtClean="0"/>
              <a:t>- </a:t>
            </a:r>
            <a:r>
              <a:rPr lang="pl-PL" b="1" dirty="0" smtClean="0">
                <a:solidFill>
                  <a:srgbClr val="0070C0"/>
                </a:solidFill>
              </a:rPr>
              <a:t>INTELIGENTNE TEKSTYLIA – 75 FIRM</a:t>
            </a:r>
          </a:p>
          <a:p>
            <a:pPr algn="ctr"/>
            <a:r>
              <a:rPr lang="pl-PL" b="1" dirty="0"/>
              <a:t>w</a:t>
            </a:r>
            <a:r>
              <a:rPr lang="pl-PL" b="1" dirty="0" smtClean="0"/>
              <a:t>rzesień 2013 – październik 2014 </a:t>
            </a:r>
            <a:endParaRPr lang="en-US" b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1352228" y="5692968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rgbClr val="002060"/>
                </a:solidFill>
              </a:rPr>
              <a:t>KROK 3 </a:t>
            </a:r>
            <a:r>
              <a:rPr lang="pl-PL" dirty="0" smtClean="0"/>
              <a:t>- </a:t>
            </a:r>
            <a:r>
              <a:rPr lang="pl-PL" b="1" dirty="0" smtClean="0">
                <a:solidFill>
                  <a:srgbClr val="FFC000"/>
                </a:solidFill>
              </a:rPr>
              <a:t>UTWORZENIE GRUPY KOMERCYJNEJ </a:t>
            </a:r>
          </a:p>
          <a:p>
            <a:pPr algn="ctr"/>
            <a:r>
              <a:rPr lang="pl-PL" b="1" dirty="0" smtClean="0">
                <a:solidFill>
                  <a:srgbClr val="FFC000"/>
                </a:solidFill>
              </a:rPr>
              <a:t>INTELIGENTNE TEKSTYLIA ŁÓDZKIE – 40 FIRM</a:t>
            </a:r>
          </a:p>
          <a:p>
            <a:pPr algn="ctr"/>
            <a:r>
              <a:rPr lang="pl-PL" b="1" dirty="0"/>
              <a:t>p</a:t>
            </a:r>
            <a:r>
              <a:rPr lang="pl-PL" b="1" dirty="0" smtClean="0"/>
              <a:t>aździernik 2014 - …..</a:t>
            </a:r>
            <a:endParaRPr lang="en-US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0" y="1124744"/>
            <a:ext cx="9144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 smtClean="0">
                <a:solidFill>
                  <a:srgbClr val="0CA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NASZ CEL </a:t>
            </a:r>
          </a:p>
          <a:p>
            <a:pPr algn="ctr"/>
            <a:r>
              <a:rPr lang="pl-PL" sz="2400" b="1" dirty="0" smtClean="0">
                <a:solidFill>
                  <a:srgbClr val="C00000"/>
                </a:solidFill>
              </a:rPr>
              <a:t>Transformacja 40 firm tekstylno-odzieżowych </a:t>
            </a:r>
            <a:r>
              <a:rPr lang="pl-PL" sz="2400" b="1" dirty="0">
                <a:solidFill>
                  <a:srgbClr val="C00000"/>
                </a:solidFill>
              </a:rPr>
              <a:t>z </a:t>
            </a:r>
            <a:r>
              <a:rPr lang="pl-PL" sz="2400" b="1" dirty="0" smtClean="0">
                <a:solidFill>
                  <a:srgbClr val="C00000"/>
                </a:solidFill>
              </a:rPr>
              <a:t>pracochłonnych</a:t>
            </a:r>
          </a:p>
          <a:p>
            <a:pPr algn="ctr"/>
            <a:r>
              <a:rPr lang="pl-PL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w </a:t>
            </a:r>
            <a:r>
              <a:rPr lang="en-US" sz="2400" b="1" dirty="0" err="1" smtClean="0">
                <a:solidFill>
                  <a:srgbClr val="C00000"/>
                </a:solidFill>
              </a:rPr>
              <a:t>naukochłonn</a:t>
            </a:r>
            <a:r>
              <a:rPr lang="pl-PL" sz="2400" b="1" dirty="0" smtClean="0">
                <a:solidFill>
                  <a:srgbClr val="C00000"/>
                </a:solidFill>
              </a:rPr>
              <a:t>e</a:t>
            </a:r>
          </a:p>
          <a:p>
            <a:pPr marL="285750" indent="-285750">
              <a:buBlip>
                <a:blip r:embed="rId2"/>
              </a:buBlip>
            </a:pPr>
            <a:r>
              <a:rPr lang="pl-PL" sz="1600" dirty="0" smtClean="0"/>
              <a:t>Znalezienie nowych klientów w nowych niszach rynkowych o mniejszej konkurencyjności cenowej</a:t>
            </a:r>
          </a:p>
          <a:p>
            <a:pPr marL="285750" indent="-285750">
              <a:buBlip>
                <a:blip r:embed="rId2"/>
              </a:buBlip>
            </a:pPr>
            <a:r>
              <a:rPr lang="pl-PL" sz="1600" dirty="0" smtClean="0"/>
              <a:t>Przetestowanie i wdrożenie kompletnie nowych modeli biznesowych, w tym z uwzględnieniem lepszego wykorzystania zasobów </a:t>
            </a:r>
          </a:p>
          <a:p>
            <a:pPr marL="285750" indent="-285750">
              <a:buBlip>
                <a:blip r:embed="rId2"/>
              </a:buBlip>
            </a:pPr>
            <a:r>
              <a:rPr lang="pl-PL" sz="1600" dirty="0" smtClean="0"/>
              <a:t>Pozyskanie finansowania i realizacja minimum 3 projektów badawczych, wynikiem których będą nowe/udoskonalone produkty firm należących do GRUPY </a:t>
            </a:r>
          </a:p>
          <a:p>
            <a:pPr marL="285750" indent="-285750">
              <a:buBlip>
                <a:blip r:embed="rId2"/>
              </a:buBlip>
            </a:pPr>
            <a:r>
              <a:rPr lang="pl-PL" sz="1600" dirty="0" smtClean="0"/>
              <a:t>Pozyskanie dofinansowania na wprowadzenie GRUPY na nowe rynki z nowymi produktami</a:t>
            </a:r>
          </a:p>
          <a:p>
            <a:pPr marL="285750" indent="-285750">
              <a:buBlip>
                <a:blip r:embed="rId2"/>
              </a:buBlip>
            </a:pPr>
            <a:r>
              <a:rPr lang="pl-PL" sz="1600" dirty="0" smtClean="0"/>
              <a:t>Wspieranie GRUPY w ramach działań CTT</a:t>
            </a:r>
            <a:endParaRPr lang="pl-PL" sz="1600" dirty="0"/>
          </a:p>
          <a:p>
            <a:pPr algn="ct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716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611560" y="1484784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rgbClr val="002060"/>
                </a:solidFill>
              </a:rPr>
              <a:t>KROK 1</a:t>
            </a:r>
            <a:r>
              <a:rPr lang="pl-PL" dirty="0" smtClean="0"/>
              <a:t> - </a:t>
            </a:r>
            <a:r>
              <a:rPr lang="pl-PL" b="1" dirty="0" smtClean="0">
                <a:solidFill>
                  <a:srgbClr val="B01055"/>
                </a:solidFill>
              </a:rPr>
              <a:t>ZINTEGROWANY PROGRAM MODERNIZACJI BRANŻY TEKSTYLNEJ </a:t>
            </a:r>
          </a:p>
          <a:p>
            <a:pPr algn="ctr"/>
            <a:r>
              <a:rPr lang="pl-PL" b="1" dirty="0" smtClean="0">
                <a:solidFill>
                  <a:srgbClr val="B01055"/>
                </a:solidFill>
              </a:rPr>
              <a:t>I ODZIEŻOWEJ – 160 FIRM</a:t>
            </a:r>
          </a:p>
          <a:p>
            <a:pPr algn="ctr"/>
            <a:r>
              <a:rPr lang="pl-PL" b="1" dirty="0"/>
              <a:t>m</a:t>
            </a:r>
            <a:r>
              <a:rPr lang="pl-PL" b="1" dirty="0" smtClean="0"/>
              <a:t>aj 2013 – czerwiec 2014</a:t>
            </a:r>
            <a:endParaRPr lang="en-US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467544" y="2852936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0000"/>
              <a:buFont typeface="Wingdings" pitchFamily="2" charset="2"/>
              <a:buChar char="ü"/>
            </a:pPr>
            <a:r>
              <a:rPr lang="pl-PL" dirty="0" smtClean="0"/>
              <a:t>Diagnoza potrzeb firm</a:t>
            </a:r>
          </a:p>
          <a:p>
            <a:pPr marL="285750" indent="-285750">
              <a:buClr>
                <a:srgbClr val="002060"/>
              </a:buClr>
              <a:buSzPct val="70000"/>
              <a:buFont typeface="Wingdings" pitchFamily="2" charset="2"/>
              <a:buChar char="ü"/>
            </a:pPr>
            <a:r>
              <a:rPr lang="pl-PL" dirty="0" smtClean="0"/>
              <a:t>Wprowadzenie w zagadnienia inteligentnych tekstyliów oraz gospodarki zasobami </a:t>
            </a:r>
          </a:p>
          <a:p>
            <a:pPr marL="285750" indent="-285750">
              <a:buClr>
                <a:srgbClr val="002060"/>
              </a:buClr>
              <a:buSzPct val="70000"/>
              <a:buFont typeface="Wingdings" pitchFamily="2" charset="2"/>
              <a:buChar char="ü"/>
            </a:pPr>
            <a:r>
              <a:rPr lang="pl-PL" dirty="0" smtClean="0"/>
              <a:t>Diagnoza potencjału firm pod kątem GRUPY</a:t>
            </a:r>
          </a:p>
        </p:txBody>
      </p:sp>
      <p:sp>
        <p:nvSpPr>
          <p:cNvPr id="4" name="Nawias klamrowy zamykający 3"/>
          <p:cNvSpPr/>
          <p:nvPr/>
        </p:nvSpPr>
        <p:spPr>
          <a:xfrm>
            <a:off x="7452320" y="2852936"/>
            <a:ext cx="504056" cy="1368152"/>
          </a:xfrm>
          <a:prstGeom prst="rightBrac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ole tekstowe 4"/>
          <p:cNvSpPr txBox="1"/>
          <p:nvPr/>
        </p:nvSpPr>
        <p:spPr>
          <a:xfrm rot="5400000">
            <a:off x="7740352" y="331634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rgbClr val="C00000"/>
                </a:solidFill>
              </a:rPr>
              <a:t>SZKOLENIA 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539552" y="4581128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0000"/>
              <a:buFont typeface="Wingdings" pitchFamily="2" charset="2"/>
              <a:buChar char="ü"/>
            </a:pPr>
            <a:r>
              <a:rPr lang="pl-PL" dirty="0" smtClean="0"/>
              <a:t>Przygotowanie indywidualnych „strategii przejścia” firmy wraz </a:t>
            </a:r>
          </a:p>
          <a:p>
            <a:pPr>
              <a:buClr>
                <a:srgbClr val="002060"/>
              </a:buClr>
              <a:buSzPct val="70000"/>
            </a:pPr>
            <a:r>
              <a:rPr lang="pl-PL" dirty="0"/>
              <a:t> </a:t>
            </a:r>
            <a:r>
              <a:rPr lang="pl-PL" dirty="0" smtClean="0"/>
              <a:t>     z planem montażu finansowego (minimum wstępny wniosek </a:t>
            </a:r>
          </a:p>
          <a:p>
            <a:pPr>
              <a:buClr>
                <a:srgbClr val="002060"/>
              </a:buClr>
              <a:buSzPct val="70000"/>
            </a:pPr>
            <a:r>
              <a:rPr lang="pl-PL" dirty="0"/>
              <a:t> </a:t>
            </a:r>
            <a:r>
              <a:rPr lang="pl-PL" dirty="0" smtClean="0"/>
              <a:t>     o dofinansowanie)</a:t>
            </a:r>
          </a:p>
          <a:p>
            <a:pPr marL="285750" indent="-285750">
              <a:buClr>
                <a:srgbClr val="002060"/>
              </a:buClr>
              <a:buSzPct val="70000"/>
              <a:buFont typeface="Wingdings" pitchFamily="2" charset="2"/>
              <a:buChar char="ü"/>
            </a:pPr>
            <a:r>
              <a:rPr lang="pl-PL" dirty="0" smtClean="0"/>
              <a:t>Podpisanie wstępnych listów intencyjnych między firmami</a:t>
            </a:r>
            <a:endParaRPr lang="pl-PL" dirty="0"/>
          </a:p>
          <a:p>
            <a:pPr marL="285750" indent="-285750">
              <a:buClr>
                <a:srgbClr val="002060"/>
              </a:buClr>
              <a:buSzPct val="70000"/>
              <a:buFont typeface="Wingdings" pitchFamily="2" charset="2"/>
              <a:buChar char="ü"/>
            </a:pPr>
            <a:r>
              <a:rPr lang="pl-PL" dirty="0" smtClean="0"/>
              <a:t>Wyłonienie firm do 2 KROKU</a:t>
            </a:r>
          </a:p>
        </p:txBody>
      </p:sp>
      <p:sp>
        <p:nvSpPr>
          <p:cNvPr id="7" name="Nawias klamrowy zamykający 6"/>
          <p:cNvSpPr/>
          <p:nvPr/>
        </p:nvSpPr>
        <p:spPr>
          <a:xfrm>
            <a:off x="7452320" y="4509120"/>
            <a:ext cx="504056" cy="1368152"/>
          </a:xfrm>
          <a:prstGeom prst="rightBrac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ole tekstowe 7"/>
          <p:cNvSpPr txBox="1"/>
          <p:nvPr/>
        </p:nvSpPr>
        <p:spPr>
          <a:xfrm rot="5400000">
            <a:off x="7206862" y="4858127"/>
            <a:ext cx="2804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rgbClr val="C00000"/>
                </a:solidFill>
              </a:rPr>
              <a:t>DORADZTWO</a:t>
            </a:r>
          </a:p>
          <a:p>
            <a:pPr algn="ctr"/>
            <a:r>
              <a:rPr lang="pl-PL" b="1" dirty="0" smtClean="0">
                <a:solidFill>
                  <a:srgbClr val="C00000"/>
                </a:solidFill>
              </a:rPr>
              <a:t>OKRĄGŁY STÓŁ</a:t>
            </a:r>
          </a:p>
          <a:p>
            <a:pPr algn="ctr"/>
            <a:r>
              <a:rPr lang="pl-PL" b="1" dirty="0" smtClean="0">
                <a:solidFill>
                  <a:srgbClr val="C00000"/>
                </a:solidFill>
              </a:rPr>
              <a:t>WIZYTA STUDYJNA 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38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861783"/>
              </p:ext>
            </p:extLst>
          </p:nvPr>
        </p:nvGraphicFramePr>
        <p:xfrm>
          <a:off x="0" y="-1"/>
          <a:ext cx="9144001" cy="68573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4478"/>
                <a:gridCol w="564478"/>
                <a:gridCol w="1379341"/>
                <a:gridCol w="3317852"/>
                <a:gridCol w="3317852"/>
              </a:tblGrid>
              <a:tr h="491004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BLOK I: NOWOCZESNE TECHNOLOGIE DLA BRANŻY TEKSTYLNO-ODZIEŻOWEJ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25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20.05.13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Pn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Iwona Adamkiewicz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Perspektywy i wyzwania dla branży tekstylno-odzieżowej w Polsce i na świecie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46250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22.05.13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Śr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16.30-18.00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Paulina Wiśniewska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Mass customization – nowe podejście do zindywidualizowanej produkcji odzieży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2724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18.15-19.45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Paulina Wiśniewska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Eko-trendy: ukłon w stronę natury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462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24.05.13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Pt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17.00-20.15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Daniel Stos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Podstawy studium wykonalności – cz. I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27245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27.05.13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Pn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16.30-18.00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Jacek Kurasiński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Nici, przędze, dodatki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4625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18.15-19.45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Grażyna Krauze, Dariusz Pajszczyk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Nowoczesna szwalnia: wydajność i elastyczność produkcji – technologia na miarę XXI w.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46250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03.06.13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Pn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16.30-18.00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Ewa Kochańska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Ocena możliwości i barier wdrażania innowacji przez mikro, małe i średnie firmy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4621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18.15-19.45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Paulina Wiśniewska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Nowe trendy we wzornictwie przemysłowym, jako źródło innowacji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4625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05.06.13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Śr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Sylwia Walczak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Tekstronika i materiały nowej generacji – wyyzwanie dla producentów odzieży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69376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08.06.13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Sb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9.15-10.45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Ewa Skrzetuska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Działalność badawczo-rozwojowa w branży tekstylno-odzieżowej, jako podstawowe źródło innowacji i przewagi konkurencyjnej – Politechnika Łódzka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693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11.00-12.30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Elżbieta Mielicka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Działalność badawczo-rozwojowa w branży tekstylno-odzieżowej, jako podstawowe źródło innowacji i przewagi konkurencyjnej – Instytut Włókiennictwa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4625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13.15-14.45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Zbigniew Mikołajczyk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Innowacyjne dziane tekstylia medyczne – właściwości i obszary zastosowań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2724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15.00-16.30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Zbigniew Mikołajczyk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Nowoczesne struktury tekstyliów – nie tylko dla odzieży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462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10.06.13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Pn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16.30-18.00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Iwona Adamkiewicz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Strategia rozszerzenia profilu działalności firmy – </a:t>
                      </a:r>
                      <a:r>
                        <a:rPr lang="pl-PL" sz="900" dirty="0" err="1">
                          <a:effectLst/>
                        </a:rPr>
                        <a:t>cz.I</a:t>
                      </a:r>
                      <a:endParaRPr lang="en-US" sz="900" dirty="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885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236942"/>
              </p:ext>
            </p:extLst>
          </p:nvPr>
        </p:nvGraphicFramePr>
        <p:xfrm>
          <a:off x="-2" y="-1"/>
          <a:ext cx="9144001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4478"/>
                <a:gridCol w="564478"/>
                <a:gridCol w="1379341"/>
                <a:gridCol w="3317852"/>
                <a:gridCol w="3317852"/>
              </a:tblGrid>
              <a:tr h="668522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BLOK II: NOWOCZESNE FORMY ORGANIZACJI PRODUKCJI I E-HANDLU</a:t>
                      </a:r>
                      <a:endParaRPr lang="en-US" sz="900" dirty="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97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12.06.13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Śr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Katarzyna Dziedziczak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Jak zamienić koszty w zyski? Zagospodarowanie odpadów poprodukcyjnych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62972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15.06.13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Sb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9.15-12.30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Sławomir Milczarek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Nowe trendy w dystrubucji produktów branży tekstylno-odzieżowej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3709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13.15-16.30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Rafał Hanzl 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Formy i analiza opłacalności handlu internetowego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6297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17.06.13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Pn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Beata </a:t>
                      </a:r>
                      <a:r>
                        <a:rPr lang="pl-PL" sz="900" dirty="0" err="1" smtClean="0">
                          <a:effectLst/>
                        </a:rPr>
                        <a:t>Gotwald</a:t>
                      </a:r>
                      <a:endParaRPr lang="en-US" sz="900" dirty="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Metody promocji firmy z wykorzystaniem nowych mediów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6297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19.06.13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Śr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Ewa Kochańska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Montaż finansowy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3709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24.06.13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Pn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16.30-18.00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Sławomir Milczarek</a:t>
                      </a:r>
                      <a:endParaRPr lang="en-US" sz="900" dirty="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Franchising – sposób na aktywizację sprzedaży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3709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18.15-19.45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Iwona Adamkiewicz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Strategia rozszerzenia profilu działalności firmy – cz. II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668522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BLOK III: FINANSOWANIE ZMIAN PROFILU DZIAŁALNOŚCI PRZEDSIĘBIORSTWA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97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01.07.13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Pn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Maciej Sibiński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Alternatywne źródła energii – szansą na redukcję kosztów przedsiebiorstwa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6297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08.07.13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Pn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Daniel Stos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Podstawy studium wykonalności – cz. II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  <a:tr h="6297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10.07.13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Śr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16.30-19.45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Iwona Adamkiewicz</a:t>
                      </a:r>
                      <a:endParaRPr lang="en-US" sz="90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Strategia rozszerzenia profilu działalności firmy – cz. III</a:t>
                      </a:r>
                      <a:endParaRPr lang="en-US" sz="900" dirty="0">
                        <a:effectLst/>
                        <a:latin typeface="Calibri"/>
                      </a:endParaRPr>
                    </a:p>
                  </a:txBody>
                  <a:tcPr marL="61671" marR="6167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93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259632" y="2348880"/>
            <a:ext cx="712879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C00000"/>
                </a:solidFill>
              </a:rPr>
              <a:t>Powodzenia!</a:t>
            </a:r>
          </a:p>
          <a:p>
            <a:pPr algn="ctr"/>
            <a:endParaRPr lang="pl-PL" sz="4000" b="1" dirty="0" smtClean="0">
              <a:solidFill>
                <a:srgbClr val="C00000"/>
              </a:solidFill>
            </a:endParaRPr>
          </a:p>
          <a:p>
            <a:pPr algn="r"/>
            <a:r>
              <a:rPr lang="pl-PL" b="1" dirty="0" smtClean="0">
                <a:solidFill>
                  <a:srgbClr val="C00000"/>
                </a:solidFill>
                <a:hlinkClick r:id="rId2"/>
              </a:rPr>
              <a:t>adamkiewicz@proakademia.eu</a:t>
            </a:r>
            <a:endParaRPr lang="pl-PL" b="1" dirty="0" smtClean="0">
              <a:solidFill>
                <a:srgbClr val="C00000"/>
              </a:solidFill>
            </a:endParaRPr>
          </a:p>
          <a:p>
            <a:pPr algn="r"/>
            <a:r>
              <a:rPr lang="pl-PL" b="1" dirty="0" smtClean="0">
                <a:solidFill>
                  <a:srgbClr val="C00000"/>
                </a:solidFill>
              </a:rPr>
              <a:t>602 927 279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13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68" y="5196185"/>
            <a:ext cx="1512168" cy="146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rostokąt 2"/>
          <p:cNvSpPr/>
          <p:nvPr/>
        </p:nvSpPr>
        <p:spPr>
          <a:xfrm>
            <a:off x="14033" y="198884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Realizatorem projektu jest Centrum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Badań i Innowacji </a:t>
            </a:r>
            <a:r>
              <a:rPr lang="pl-PL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Pro-Akademia, </a:t>
            </a:r>
            <a:r>
              <a:rPr lang="pl-PL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założone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 1996 </a:t>
            </a:r>
            <a:r>
              <a:rPr lang="pl-PL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roku,</a:t>
            </a:r>
            <a:endParaRPr lang="pl-PL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pl-PL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jednostka naukowa, organizacja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pożytku publicznego, </a:t>
            </a:r>
            <a:endParaRPr lang="pl-PL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pl-PL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działająca na rzecz intensyfikacji współpracy nauki i gospodarki. </a:t>
            </a:r>
            <a:endParaRPr lang="pl-PL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pl-PL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pl-PL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Zespół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CBI Pro-Akademia tworzy ponad 100 ekspertów </a:t>
            </a:r>
          </a:p>
          <a:p>
            <a:pPr algn="ctr"/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 zakresu nauk </a:t>
            </a:r>
            <a:r>
              <a:rPr lang="pl-PL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technicznych, ekonomicznych,  prawnych i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środowiskowych.</a:t>
            </a:r>
          </a:p>
          <a:p>
            <a:pPr algn="ctr"/>
            <a:endParaRPr lang="pl-PL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Spełniamy wymagania normy PN-EN ISO </a:t>
            </a:r>
            <a:r>
              <a:rPr lang="pl-PL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9001:2008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 zakresie świadczenia usług szkoleniowych, informacyjnych oraz </a:t>
            </a:r>
            <a:r>
              <a:rPr lang="pl-PL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doradczych o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charakterze ogólnym i proinnowacyjnym.</a:t>
            </a:r>
          </a:p>
          <a:p>
            <a:pPr algn="ctr"/>
            <a:endParaRPr lang="pl-PL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1842770" y="4503687"/>
            <a:ext cx="58326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Kluczowe obszary aktywności </a:t>
            </a:r>
          </a:p>
          <a:p>
            <a:pPr algn="ctr"/>
            <a:r>
              <a:rPr lang="pl-PL" sz="24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CBI Pro-Akademia: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pl-PL" b="1" i="1" dirty="0" smtClean="0"/>
              <a:t>Energetyka zrównoważona środowiskowo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pl-PL" b="1" i="1" dirty="0" smtClean="0"/>
              <a:t>Inteligentne tekstylia</a:t>
            </a:r>
            <a:endParaRPr lang="pl-PL" b="1" i="1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991" y="5540572"/>
            <a:ext cx="1269048" cy="1292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Iwona\Desktop\Logo_P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568" y="980728"/>
            <a:ext cx="3024336" cy="75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i&amp;aogon;g logotypów PLUSTEX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08" y="5926639"/>
            <a:ext cx="5177028" cy="87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45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-13320" y="1844824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pl-PL" b="1" dirty="0"/>
              <a:t>CBI Pro-Akademia zostało dwukrotnie wyróżnione tytułem </a:t>
            </a:r>
            <a:r>
              <a:rPr lang="pl-PL" b="1" dirty="0">
                <a:solidFill>
                  <a:srgbClr val="002060"/>
                </a:solidFill>
              </a:rPr>
              <a:t>Regionalnego Lidera Innowacji </a:t>
            </a:r>
            <a:r>
              <a:rPr lang="pl-PL" b="1" dirty="0"/>
              <a:t>i Rozwoju w roku 2009 i </a:t>
            </a:r>
            <a:r>
              <a:rPr lang="pl-PL" b="1" dirty="0" smtClean="0"/>
              <a:t>2011 w kategorii </a:t>
            </a:r>
            <a:r>
              <a:rPr lang="pl-PL" b="1" i="1" dirty="0"/>
              <a:t>Innowacyjna organizacja</a:t>
            </a:r>
            <a:r>
              <a:rPr lang="pl-PL" b="1" dirty="0" smtClean="0"/>
              <a:t>.</a:t>
            </a:r>
          </a:p>
          <a:p>
            <a:pPr algn="ctr"/>
            <a:endParaRPr lang="pl-PL" b="1" dirty="0" smtClean="0"/>
          </a:p>
          <a:p>
            <a:pPr algn="ctr"/>
            <a:r>
              <a:rPr lang="pl-PL" b="1" dirty="0" smtClean="0"/>
              <a:t>W 2013 roku CBI Pro-Akademia otrzymała nagrodę </a:t>
            </a:r>
            <a:r>
              <a:rPr lang="pl-PL" b="1" dirty="0" smtClean="0">
                <a:solidFill>
                  <a:srgbClr val="002060"/>
                </a:solidFill>
              </a:rPr>
              <a:t>Krajowego Lidera Innowacji</a:t>
            </a:r>
            <a:endParaRPr lang="pl-PL" b="1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Iwona\Desktop\Logo_P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568" y="980728"/>
            <a:ext cx="3024336" cy="75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Iwona\Desktop\PKD ZMIANA\helalid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4683051" cy="230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Iwona\Desktop\PKD ZMIANA\mapka-cb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89040"/>
            <a:ext cx="3274120" cy="212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9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484785"/>
            <a:ext cx="914400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pl-PL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pl-PL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pl-PL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pl-PL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en-GB" sz="2800" i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Prostokąt 3"/>
          <p:cNvSpPr>
            <a:spLocks noChangeArrowheads="1"/>
          </p:cNvSpPr>
          <p:nvPr/>
        </p:nvSpPr>
        <p:spPr bwMode="auto">
          <a:xfrm>
            <a:off x="1744970" y="1819339"/>
            <a:ext cx="5616623" cy="181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just"/>
            <a:r>
              <a:rPr lang="pl-PL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Klaster </a:t>
            </a:r>
            <a:r>
              <a:rPr lang="pl-PL" sz="16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Bioenergia dla Regionu </a:t>
            </a:r>
            <a:r>
              <a:rPr lang="pl-PL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jest otwartą inicjatywą kooperacyjną, </a:t>
            </a: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skupiającą: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40 przedsiębiorstw</a:t>
            </a:r>
            <a:r>
              <a:rPr lang="pl-PL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endParaRPr lang="pl-PL" sz="1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16 uczelni i instytutów </a:t>
            </a:r>
            <a:r>
              <a:rPr lang="pl-PL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naukowo-badawczych, </a:t>
            </a:r>
            <a:endParaRPr lang="pl-PL" sz="1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buFont typeface="Wingdings" pitchFamily="2" charset="2"/>
              <a:buChar char="§"/>
            </a:pP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 jednostek </a:t>
            </a:r>
            <a:r>
              <a:rPr lang="pl-PL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samorządu </a:t>
            </a: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terytorialnego,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7 instytucji </a:t>
            </a:r>
            <a:r>
              <a:rPr lang="pl-PL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otoczenia biznesu, </a:t>
            </a: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działających </a:t>
            </a:r>
            <a:r>
              <a:rPr lang="pl-PL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 obszarze odnawialnych źródeł energii. </a:t>
            </a:r>
            <a:endParaRPr lang="pl-PL" sz="1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593" y="1851596"/>
            <a:ext cx="1602894" cy="15262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pole tekstowe 1"/>
          <p:cNvSpPr txBox="1"/>
          <p:nvPr/>
        </p:nvSpPr>
        <p:spPr>
          <a:xfrm>
            <a:off x="224524" y="3606115"/>
            <a:ext cx="87874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Celem </a:t>
            </a:r>
            <a:r>
              <a:rPr lang="pl-PL" sz="16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Klastra</a:t>
            </a: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jest działalność na rzecz zrównoważonego rozwoju bioenergetycznego Polski Centralnej w kontekście zintegrowanego pakietu działań Komisji Europejskiej </a:t>
            </a:r>
            <a:b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l-P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obszarze energii i zmian klimatu na rzecz redukcji poziomu emisji w XXI wieku.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7387" y="4942741"/>
            <a:ext cx="2143578" cy="143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35476" y="4936217"/>
            <a:ext cx="1406835" cy="1449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4930953"/>
            <a:ext cx="1440160" cy="144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4879350"/>
            <a:ext cx="1300207" cy="14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3869" y="4942741"/>
            <a:ext cx="1518051" cy="145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89206" y="4879350"/>
            <a:ext cx="111561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 2"/>
          <p:cNvSpPr/>
          <p:nvPr/>
        </p:nvSpPr>
        <p:spPr>
          <a:xfrm>
            <a:off x="1954170" y="4437112"/>
            <a:ext cx="5883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b="1" dirty="0">
                <a:solidFill>
                  <a:schemeClr val="tx1">
                    <a:lumMod val="75000"/>
                  </a:schemeClr>
                </a:solidFill>
                <a:hlinkClick r:id="rId10"/>
              </a:rPr>
              <a:t>http://www.bioenergiadlaregionu.eu/pl/o-klastrze/</a:t>
            </a:r>
            <a:endParaRPr lang="pl-PL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0" y="6381328"/>
            <a:ext cx="9144000" cy="21602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ytuł 6"/>
          <p:cNvSpPr txBox="1">
            <a:spLocks/>
          </p:cNvSpPr>
          <p:nvPr/>
        </p:nvSpPr>
        <p:spPr>
          <a:xfrm>
            <a:off x="1331640" y="1027251"/>
            <a:ext cx="648072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3200" b="1" smtClean="0">
                <a:solidFill>
                  <a:srgbClr val="0CA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Klaster Bioenergia dla Regionu</a:t>
            </a:r>
            <a:endParaRPr lang="pl-PL" sz="3200" b="1" dirty="0">
              <a:solidFill>
                <a:srgbClr val="0CA40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280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1268760"/>
            <a:ext cx="874846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 smtClean="0">
                <a:solidFill>
                  <a:srgbClr val="0CA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Budowa Centrum </a:t>
            </a:r>
            <a:r>
              <a:rPr lang="pl-PL" sz="2800" b="1" dirty="0">
                <a:solidFill>
                  <a:srgbClr val="0CA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Transferu Technologii </a:t>
            </a:r>
            <a:r>
              <a:rPr lang="pl-PL" sz="2800" b="1" dirty="0" smtClean="0">
                <a:solidFill>
                  <a:srgbClr val="0CA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2800" b="1" dirty="0" smtClean="0">
                <a:solidFill>
                  <a:srgbClr val="0CA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800" b="1" dirty="0" smtClean="0">
                <a:solidFill>
                  <a:srgbClr val="0CA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</a:t>
            </a:r>
            <a:r>
              <a:rPr lang="pl-PL" sz="2800" b="1" dirty="0">
                <a:solidFill>
                  <a:srgbClr val="0CA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obszarze Odnawialnych Źródeł Energii </a:t>
            </a:r>
            <a:endParaRPr lang="pl-PL" sz="2800" b="1" dirty="0" smtClean="0">
              <a:solidFill>
                <a:srgbClr val="0CA40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/>
              <a:t>Centrum </a:t>
            </a:r>
            <a:r>
              <a:rPr lang="pl-PL" dirty="0" smtClean="0"/>
              <a:t>zaplanowano </a:t>
            </a:r>
            <a:r>
              <a:rPr lang="pl-PL" dirty="0"/>
              <a:t>3 wiodące laboratoria: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pl-PL" dirty="0"/>
              <a:t>Laboratorium badań nad biomasą i biogazem,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pl-PL" dirty="0"/>
              <a:t>Laboratorium badań nad energią wiatrową,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pl-PL" dirty="0"/>
              <a:t>Laboratorium badań nad energią słoneczną</a:t>
            </a:r>
            <a:r>
              <a:rPr lang="pl-PL" dirty="0" smtClean="0"/>
              <a:t>.</a:t>
            </a:r>
          </a:p>
          <a:p>
            <a:endParaRPr lang="pl-PL" dirty="0" smtClean="0"/>
          </a:p>
          <a:p>
            <a:r>
              <a:rPr lang="pl-PL" dirty="0"/>
              <a:t>Projekt </a:t>
            </a:r>
            <a:r>
              <a:rPr lang="pl-PL" dirty="0" smtClean="0"/>
              <a:t>realizowany </a:t>
            </a:r>
            <a:r>
              <a:rPr lang="pl-PL" dirty="0"/>
              <a:t>w ramach Działania 5.1 Programu Operacyjnego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Innowacyjna </a:t>
            </a:r>
            <a:r>
              <a:rPr lang="pl-PL" dirty="0"/>
              <a:t>Gospodarka – Wsparcie rozwoju powiązań kooperacyjnych o znaczeniu </a:t>
            </a:r>
            <a:r>
              <a:rPr lang="pl-PL" dirty="0" smtClean="0"/>
              <a:t>ponadregionalnym</a:t>
            </a:r>
            <a:endParaRPr lang="pl-PL" dirty="0"/>
          </a:p>
          <a:p>
            <a:r>
              <a:rPr lang="pl-PL" dirty="0"/>
              <a:t> </a:t>
            </a:r>
          </a:p>
          <a:p>
            <a:endParaRPr lang="pl-PL" dirty="0"/>
          </a:p>
          <a:p>
            <a:r>
              <a:rPr lang="pl-PL" dirty="0"/>
              <a:t> 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927" y="908720"/>
            <a:ext cx="1642073" cy="1563505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AutoShape 8" descr="http://proakademia.eu/gfx/proakademia/images/poig_ue.png"/>
          <p:cNvSpPr>
            <a:spLocks noChangeAspect="1" noChangeArrowheads="1"/>
          </p:cNvSpPr>
          <p:nvPr/>
        </p:nvSpPr>
        <p:spPr bwMode="auto">
          <a:xfrm>
            <a:off x="155575" y="-350838"/>
            <a:ext cx="4743450" cy="74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 descr="http://static2.blip.pl/user_generated/update_pictures/2408433.gif"/>
          <p:cNvSpPr>
            <a:spLocks noChangeAspect="1" noChangeArrowheads="1"/>
          </p:cNvSpPr>
          <p:nvPr/>
        </p:nvSpPr>
        <p:spPr bwMode="auto">
          <a:xfrm>
            <a:off x="155575" y="-1050925"/>
            <a:ext cx="126873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797152"/>
            <a:ext cx="5400600" cy="93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396604"/>
            <a:ext cx="6034374" cy="245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34" y="2993653"/>
            <a:ext cx="813063" cy="828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86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Iwona\Desktop\PKD ZMIANA\mapka-cb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060848"/>
            <a:ext cx="2176438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ytuł 6"/>
          <p:cNvSpPr txBox="1">
            <a:spLocks/>
          </p:cNvSpPr>
          <p:nvPr/>
        </p:nvSpPr>
        <p:spPr>
          <a:xfrm>
            <a:off x="408437" y="1427682"/>
            <a:ext cx="8748464" cy="79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32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DOŚWIADCZENIE RYNKOWE W BRANŻY T&amp;O</a:t>
            </a:r>
            <a:endParaRPr lang="pl-PL" sz="3200" b="1" dirty="0">
              <a:solidFill>
                <a:srgbClr val="B010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251520" y="2529601"/>
            <a:ext cx="74168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/>
              <a:t>Wprowadzanie firm na rynki zagraniczne:</a:t>
            </a:r>
          </a:p>
          <a:p>
            <a:pPr marL="342900" indent="-342900">
              <a:buBlip>
                <a:blip r:embed="rId3"/>
              </a:buBlip>
            </a:pPr>
            <a:r>
              <a:rPr lang="pl-PL" sz="2400" dirty="0" smtClean="0"/>
              <a:t>rosyjski – „Tekstylny Dom Polski w Saratowie”</a:t>
            </a:r>
          </a:p>
          <a:p>
            <a:pPr marL="342900" indent="-342900">
              <a:buBlip>
                <a:blip r:embed="rId3"/>
              </a:buBlip>
            </a:pPr>
            <a:r>
              <a:rPr lang="pl-PL" sz="2400" dirty="0"/>
              <a:t>n</a:t>
            </a:r>
            <a:r>
              <a:rPr lang="pl-PL" sz="2400" dirty="0" smtClean="0"/>
              <a:t>iemiecki – „Lipska Grupa Tekstylna”</a:t>
            </a:r>
          </a:p>
          <a:p>
            <a:pPr marL="342900" indent="-342900">
              <a:buBlip>
                <a:blip r:embed="rId3"/>
              </a:buBlip>
            </a:pPr>
            <a:r>
              <a:rPr lang="pl-PL" sz="2400" dirty="0" smtClean="0"/>
              <a:t>Chiny (Szanghaj i Pekin), RPA, Emiraty Arabskie, Ukraina – „Wsparcie Polskiego Eksportu”</a:t>
            </a:r>
          </a:p>
          <a:p>
            <a:endParaRPr lang="pl-PL" sz="2400" dirty="0" smtClean="0"/>
          </a:p>
          <a:p>
            <a:endParaRPr lang="pl-PL" sz="2400" dirty="0" smtClean="0"/>
          </a:p>
          <a:p>
            <a:endParaRPr lang="en-US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16870"/>
            <a:ext cx="2815098" cy="1741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594" y="4437112"/>
            <a:ext cx="4077994" cy="2205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314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043608" y="1410597"/>
            <a:ext cx="6984776" cy="5450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Krótkie serie 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Duża konkurencja z Chin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Sprzedaż w galeriach handlowych jest dla dużych firm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Sprzedaż przez </a:t>
            </a:r>
            <a:r>
              <a:rPr lang="pl-PL" dirty="0" err="1" smtClean="0"/>
              <a:t>internet</a:t>
            </a:r>
            <a:r>
              <a:rPr lang="pl-PL" dirty="0" smtClean="0"/>
              <a:t> jest nieopłacalna dla małej firmy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Brak funduszy na rozwój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Niska cena gwarantuje sprzedaż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Brak czasu na śledzenie zmian w branży i otoczeniu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Firmy tekstylne i odzieżowe nie potrafią ze sobą współpracować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Wejście na rynki zachodnie jest bardzo trudne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Środki unijne są zbyt zbiurokratyzowane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Doświadczenia z Zachodu nie są odpowiednie dla firm polskich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r>
              <a:rPr lang="pl-PL" dirty="0" smtClean="0"/>
              <a:t>Współpraca z uczelniami nie jest możliwa i nie przynosi korzyści</a:t>
            </a:r>
          </a:p>
          <a:p>
            <a:pPr marL="285750" indent="-285750">
              <a:lnSpc>
                <a:spcPct val="150000"/>
              </a:lnSpc>
              <a:buClr>
                <a:srgbClr val="B01055"/>
              </a:buClr>
              <a:buBlip>
                <a:blip r:embed="rId2"/>
              </a:buBlip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71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052736"/>
            <a:ext cx="2745951" cy="2401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211444" y="148478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solidFill>
                  <a:srgbClr val="B010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Kilka faktów (1/6)</a:t>
            </a:r>
            <a:endParaRPr lang="en-US" sz="3200" b="1" dirty="0">
              <a:solidFill>
                <a:srgbClr val="B010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79512" y="2469480"/>
            <a:ext cx="820891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ŚWIAT</a:t>
            </a:r>
          </a:p>
          <a:p>
            <a:endParaRPr lang="pl-PL" dirty="0" smtClean="0"/>
          </a:p>
          <a:p>
            <a:pPr marL="285750" indent="-285750">
              <a:buBlip>
                <a:blip r:embed="rId3"/>
              </a:buBlip>
            </a:pPr>
            <a:r>
              <a:rPr lang="pl-PL" sz="2000" dirty="0" smtClean="0"/>
              <a:t>Sektor  tekstylno-odzieżowy UE jest </a:t>
            </a:r>
            <a:r>
              <a:rPr lang="pl-PL" sz="2000" dirty="0"/>
              <a:t>jednym z dwóch </a:t>
            </a:r>
            <a:r>
              <a:rPr lang="pl-PL" sz="2000" dirty="0" smtClean="0"/>
              <a:t>największych </a:t>
            </a:r>
            <a:r>
              <a:rPr lang="pl-PL" sz="2000" dirty="0"/>
              <a:t>graczy na rynku </a:t>
            </a:r>
            <a:r>
              <a:rPr lang="pl-PL" sz="2000" dirty="0" smtClean="0"/>
              <a:t>światowym – odpowiada za 29</a:t>
            </a:r>
            <a:r>
              <a:rPr lang="pl-PL" sz="2000" dirty="0"/>
              <a:t>% światowego </a:t>
            </a:r>
            <a:r>
              <a:rPr lang="pl-PL" sz="2000" dirty="0" smtClean="0"/>
              <a:t>eksportu (nie licząc handlu </a:t>
            </a:r>
            <a:r>
              <a:rPr lang="pl-PL" sz="2000" dirty="0"/>
              <a:t>między państwami członkowskimi </a:t>
            </a:r>
            <a:r>
              <a:rPr lang="pl-PL" sz="2000" dirty="0" smtClean="0"/>
              <a:t>UE), </a:t>
            </a:r>
          </a:p>
          <a:p>
            <a:pPr marL="285750" indent="-285750">
              <a:buBlip>
                <a:blip r:embed="rId3"/>
              </a:buBlip>
            </a:pPr>
            <a:endParaRPr lang="pl-PL" sz="2000" dirty="0" smtClean="0"/>
          </a:p>
          <a:p>
            <a:pPr marL="285750" indent="-285750">
              <a:buBlip>
                <a:blip r:embed="rId3"/>
              </a:buBlip>
            </a:pPr>
            <a:r>
              <a:rPr lang="pl-PL" sz="2000" dirty="0" smtClean="0"/>
              <a:t>Pierwsze miejsce zajmują Chinach - z </a:t>
            </a:r>
            <a:r>
              <a:rPr lang="pl-PL" sz="2000" dirty="0"/>
              <a:t>40% światowego eksportu</a:t>
            </a:r>
            <a:r>
              <a:rPr lang="pl-PL" sz="2000" dirty="0" smtClean="0"/>
              <a:t>.</a:t>
            </a:r>
          </a:p>
          <a:p>
            <a:pPr marL="285750" indent="-285750">
              <a:buBlip>
                <a:blip r:embed="rId3"/>
              </a:buBlip>
            </a:pPr>
            <a:endParaRPr lang="pl-PL" sz="2000" dirty="0"/>
          </a:p>
          <a:p>
            <a:pPr marL="285750" indent="-285750">
              <a:buBlip>
                <a:blip r:embed="rId3"/>
              </a:buBlip>
            </a:pPr>
            <a:r>
              <a:rPr lang="pl-PL" sz="2000" dirty="0" smtClean="0"/>
              <a:t>Przemysł </a:t>
            </a:r>
            <a:r>
              <a:rPr lang="pl-PL" sz="2000" dirty="0"/>
              <a:t>tekstylny i odzieżowy </a:t>
            </a:r>
            <a:r>
              <a:rPr lang="pl-PL" sz="2000" dirty="0" smtClean="0"/>
              <a:t>ma wymiar globalny z ciągłym wzrostem przepływów handlowych.</a:t>
            </a:r>
          </a:p>
        </p:txBody>
      </p:sp>
    </p:spTree>
    <p:extLst>
      <p:ext uri="{BB962C8B-B14F-4D97-AF65-F5344CB8AC3E}">
        <p14:creationId xmlns:p14="http://schemas.microsoft.com/office/powerpoint/2010/main" val="355896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1462</Words>
  <Application>Microsoft Office PowerPoint</Application>
  <PresentationFormat>Pokaz na ekranie (4:3)</PresentationFormat>
  <Paragraphs>305</Paragraphs>
  <Slides>28</Slides>
  <Notes>4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28</vt:i4>
      </vt:variant>
    </vt:vector>
  </HeadingPairs>
  <TitlesOfParts>
    <vt:vector size="29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Marcin</dc:creator>
  <cp:lastModifiedBy>Iwona</cp:lastModifiedBy>
  <cp:revision>54</cp:revision>
  <dcterms:created xsi:type="dcterms:W3CDTF">2013-04-24T09:57:21Z</dcterms:created>
  <dcterms:modified xsi:type="dcterms:W3CDTF">2013-05-20T16:53:49Z</dcterms:modified>
</cp:coreProperties>
</file>