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5" r:id="rId2"/>
    <p:sldId id="277" r:id="rId3"/>
    <p:sldId id="278" r:id="rId4"/>
    <p:sldId id="279" r:id="rId5"/>
    <p:sldId id="280" r:id="rId6"/>
    <p:sldId id="281" r:id="rId7"/>
    <p:sldId id="287" r:id="rId8"/>
    <p:sldId id="283" r:id="rId9"/>
    <p:sldId id="282" r:id="rId10"/>
    <p:sldId id="28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8CDAB-C920-4942-8E43-0A0ABD5BB172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5849-22AB-47BB-A157-93952E1A68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03121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" charset="0"/>
                <a:cs typeface="Arial Unicode MS" charset="0"/>
              </a:defRPr>
            </a:lvl1pPr>
            <a:lvl2pPr marL="685817" indent="-263776" eaLnBrk="0" hangingPunct="0"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055103" indent="-211021" eaLnBrk="0" hangingPunct="0"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477145" indent="-211021" eaLnBrk="0" hangingPunct="0"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1899186" indent="-211021" eaLnBrk="0" hangingPunct="0"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tabLst>
                <a:tab pos="634528" algn="l"/>
                <a:tab pos="1269055" algn="l"/>
                <a:tab pos="1903583" algn="l"/>
                <a:tab pos="2538110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CFCE418E-4A1A-0B49-B184-895E2B7093C0}" type="slidenum">
              <a:rPr lang="en-GB">
                <a:solidFill>
                  <a:srgbClr val="000000"/>
                </a:solidFill>
                <a:latin typeface="Times New Roman" charset="0"/>
              </a:rPr>
              <a:pPr eaLnBrk="1"/>
              <a:t>1</a:t>
            </a:fld>
            <a:endParaRPr lang="en-GB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8723" name="Text Box 1"/>
          <p:cNvSpPr txBox="1">
            <a:spLocks noChangeArrowheads="1"/>
          </p:cNvSpPr>
          <p:nvPr/>
        </p:nvSpPr>
        <p:spPr bwMode="auto">
          <a:xfrm>
            <a:off x="1004471" y="694984"/>
            <a:ext cx="4849060" cy="342953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3" tIns="40081" rIns="80163" bIns="40081" anchor="ctr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 Unicode MS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>
              <a:lnSpc>
                <a:spcPct val="66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endParaRPr lang="pl-PL"/>
          </a:p>
        </p:txBody>
      </p:sp>
      <p:sp>
        <p:nvSpPr>
          <p:cNvPr id="158724" name="Rectangle 2"/>
          <p:cNvSpPr>
            <a:spLocks noGrp="1" noChangeArrowheads="1"/>
          </p:cNvSpPr>
          <p:nvPr>
            <p:ph type="body"/>
          </p:nvPr>
        </p:nvSpPr>
        <p:spPr>
          <a:xfrm>
            <a:off x="685494" y="4342939"/>
            <a:ext cx="5479345" cy="351463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pl-PL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4AA25-6203-4531-8F44-B6F7E61F5901}" type="datetimeFigureOut">
              <a:rPr lang="en-GB" smtClean="0"/>
              <a:pPr/>
              <a:t>06/01/2013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6A329-D2CB-4623-A1FB-6A6B32B20D2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ole tekstowe 2"/>
          <p:cNvSpPr txBox="1">
            <a:spLocks noChangeArrowheads="1"/>
          </p:cNvSpPr>
          <p:nvPr/>
        </p:nvSpPr>
        <p:spPr bwMode="auto">
          <a:xfrm>
            <a:off x="785786" y="928670"/>
            <a:ext cx="5499762" cy="3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350" tIns="42675" rIns="85350" bIns="42675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 Unicode MS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>
              <a:lnSpc>
                <a:spcPct val="66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pl-PL" sz="2800" b="1" dirty="0" smtClean="0">
                <a:solidFill>
                  <a:srgbClr val="465687"/>
                </a:solidFill>
                <a:latin typeface="Tahoma" charset="0"/>
                <a:cs typeface="Tahoma" charset="0"/>
              </a:rPr>
              <a:t>Wniosek do </a:t>
            </a:r>
            <a:r>
              <a:rPr lang="pl-PL" sz="2800" b="1" dirty="0" err="1" smtClean="0">
                <a:solidFill>
                  <a:srgbClr val="465687"/>
                </a:solidFill>
                <a:latin typeface="Tahoma" charset="0"/>
                <a:cs typeface="Tahoma" charset="0"/>
              </a:rPr>
              <a:t>NFOŚiGW</a:t>
            </a:r>
            <a:endParaRPr lang="pl-PL" sz="2800" b="1" dirty="0">
              <a:solidFill>
                <a:srgbClr val="465687"/>
              </a:solidFill>
              <a:latin typeface="Tahoma" charset="0"/>
              <a:cs typeface="Tahoma" charset="0"/>
            </a:endParaRPr>
          </a:p>
        </p:txBody>
      </p:sp>
      <p:sp>
        <p:nvSpPr>
          <p:cNvPr id="26627" name="pole tekstowe 3"/>
          <p:cNvSpPr txBox="1">
            <a:spLocks noChangeArrowheads="1"/>
          </p:cNvSpPr>
          <p:nvPr/>
        </p:nvSpPr>
        <p:spPr bwMode="auto">
          <a:xfrm>
            <a:off x="872437" y="2208880"/>
            <a:ext cx="7918262" cy="82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50" tIns="42675" rIns="85350" bIns="42675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 Unicode MS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>
              <a:lnSpc>
                <a:spcPct val="150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pl-PL" sz="1600" dirty="0" smtClean="0">
                <a:solidFill>
                  <a:schemeClr val="tx1"/>
                </a:solidFill>
                <a:latin typeface="Tahoma" charset="0"/>
                <a:cs typeface="Tahoma" charset="0"/>
              </a:rPr>
              <a:t> </a:t>
            </a:r>
            <a:endParaRPr lang="pl-PL" sz="1600" dirty="0">
              <a:solidFill>
                <a:schemeClr val="tx1"/>
              </a:solidFill>
              <a:latin typeface="Tahoma" charset="0"/>
              <a:cs typeface="Tahoma" charset="0"/>
            </a:endParaRPr>
          </a:p>
          <a:p>
            <a:pPr eaLnBrk="1">
              <a:lnSpc>
                <a:spcPct val="150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endParaRPr lang="pl-PL" sz="1600" dirty="0">
              <a:solidFill>
                <a:schemeClr val="tx1"/>
              </a:solidFill>
              <a:latin typeface="Tahoma" charset="0"/>
              <a:cs typeface="Tahoma" charset="0"/>
            </a:endParaRPr>
          </a:p>
        </p:txBody>
      </p:sp>
      <p:sp>
        <p:nvSpPr>
          <p:cNvPr id="580609" name="Rectangle 1"/>
          <p:cNvSpPr>
            <a:spLocks noChangeArrowheads="1"/>
          </p:cNvSpPr>
          <p:nvPr/>
        </p:nvSpPr>
        <p:spPr bwMode="auto">
          <a:xfrm>
            <a:off x="785786" y="2285992"/>
            <a:ext cx="550072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lang="pl-PL" sz="2000" b="1" dirty="0" smtClean="0">
                <a:solidFill>
                  <a:srgbClr val="465687"/>
                </a:solidFill>
                <a:latin typeface="Tahoma" charset="0"/>
                <a:ea typeface="Arial" charset="0"/>
                <a:cs typeface="Tahoma" charset="0"/>
              </a:rPr>
              <a:t>Cel realizacji programu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lang="pl-PL" sz="2000" b="1" dirty="0" smtClean="0">
              <a:solidFill>
                <a:srgbClr val="465687"/>
              </a:solidFill>
              <a:latin typeface="Tahoma" charset="0"/>
              <a:ea typeface="Arial" charset="0"/>
              <a:cs typeface="Tahoma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pl-P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Optymalizacja i racjonalizacja zużycia energii: elektrycznej, gazowej, cieplnej oraz ciepłej wody użytkowej w przestrzeniach pilotażowych celem ograniczenia lub uniknięcia emisji do powietrza, w tym emisji CO2.</a:t>
            </a:r>
            <a:r>
              <a:rPr kumimoji="0" lang="pl-PL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pl-PL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1436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00034" y="1071546"/>
          <a:ext cx="7643866" cy="115433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21933"/>
                <a:gridCol w="3821933"/>
              </a:tblGrid>
              <a:tr h="422818"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Kolektor słoneczny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58643">
                <a:tc>
                  <a:txBody>
                    <a:bodyPr/>
                    <a:lstStyle/>
                    <a:p>
                      <a:r>
                        <a:rPr lang="pl-PL" dirty="0" smtClean="0"/>
                        <a:t>Powierzchnia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70 </a:t>
                      </a:r>
                      <a:r>
                        <a:rPr lang="pl-PL" dirty="0" smtClean="0"/>
                        <a:t>m2</a:t>
                      </a:r>
                      <a:endParaRPr lang="pl-PL" dirty="0"/>
                    </a:p>
                  </a:txBody>
                  <a:tcPr/>
                </a:tc>
              </a:tr>
              <a:tr h="358643">
                <a:tc>
                  <a:txBody>
                    <a:bodyPr/>
                    <a:lstStyle/>
                    <a:p>
                      <a:r>
                        <a:rPr lang="pl-PL" dirty="0" smtClean="0"/>
                        <a:t>Nasłonecznienie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985 </a:t>
                      </a:r>
                      <a:r>
                        <a:rPr lang="pl-PL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kWh</a:t>
                      </a:r>
                      <a:r>
                        <a:rPr lang="pl-PL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/m</a:t>
                      </a:r>
                      <a:r>
                        <a:rPr lang="pl-PL" sz="1800" b="0" i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pl-PL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na rok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642910" y="2428868"/>
          <a:ext cx="7643866" cy="117887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21933"/>
                <a:gridCol w="3821933"/>
              </a:tblGrid>
              <a:tr h="437198"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Pompa ciepła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Moc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60kW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COP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4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500034" y="3857628"/>
          <a:ext cx="7643866" cy="80803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21933"/>
                <a:gridCol w="3821933"/>
              </a:tblGrid>
              <a:tr h="437198"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Źródło</a:t>
                      </a:r>
                      <a:r>
                        <a:rPr lang="pl-PL" baseline="0" dirty="0" smtClean="0"/>
                        <a:t> rezerwowe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Kocioł gazowy kondensacyjny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10kW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500034" y="4857760"/>
          <a:ext cx="7643866" cy="117887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21933"/>
                <a:gridCol w="3821933"/>
              </a:tblGrid>
              <a:tr h="437198"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Mikroturbina</a:t>
                      </a:r>
                      <a:r>
                        <a:rPr lang="pl-PL" dirty="0" smtClean="0"/>
                        <a:t> wiatrowa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Moc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40kW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Współczynnik wykorzystania mocy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7" name="Rectangle 1"/>
          <p:cNvSpPr>
            <a:spLocks noChangeArrowheads="1"/>
          </p:cNvSpPr>
          <p:nvPr/>
        </p:nvSpPr>
        <p:spPr bwMode="auto">
          <a:xfrm>
            <a:off x="214282" y="1357298"/>
            <a:ext cx="8001056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</a:pPr>
            <a:r>
              <a:rPr lang="pl-PL" sz="2000" b="1" dirty="0" smtClean="0">
                <a:solidFill>
                  <a:srgbClr val="465687"/>
                </a:solidFill>
                <a:latin typeface="Tahoma" charset="0"/>
                <a:ea typeface="Arial" charset="0"/>
                <a:cs typeface="Tahoma" charset="0"/>
              </a:rPr>
              <a:t>Kto może być Beneficjentem?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</a:pPr>
            <a:endParaRPr lang="pl-PL" sz="2000" b="1" dirty="0" smtClean="0">
              <a:solidFill>
                <a:srgbClr val="465687"/>
              </a:solidFill>
              <a:latin typeface="Tahoma" charset="0"/>
              <a:ea typeface="Arial" charset="0"/>
              <a:cs typeface="Tahoma" charset="0"/>
            </a:endParaRPr>
          </a:p>
          <a:p>
            <a:pPr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pl-PL" sz="2000" dirty="0" smtClean="0">
                <a:latin typeface="Arial" pitchFamily="34" charset="0"/>
                <a:ea typeface="Times New Roman" pitchFamily="18" charset="0"/>
              </a:rPr>
              <a:t>przedsiębiorcy </a:t>
            </a:r>
          </a:p>
          <a:p>
            <a:pPr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pl-PL" sz="2000" dirty="0" smtClean="0">
                <a:latin typeface="Arial" pitchFamily="34" charset="0"/>
                <a:ea typeface="Times New Roman" pitchFamily="18" charset="0"/>
              </a:rPr>
              <a:t>jednostki samorządu terytorialnego</a:t>
            </a:r>
          </a:p>
          <a:p>
            <a:pPr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pl-PL" sz="2000" dirty="0" smtClean="0">
                <a:latin typeface="Arial" pitchFamily="34" charset="0"/>
                <a:ea typeface="Times New Roman" pitchFamily="18" charset="0"/>
              </a:rPr>
              <a:t>uczelnie</a:t>
            </a:r>
          </a:p>
          <a:p>
            <a:pPr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pl-PL" sz="2000" dirty="0" smtClean="0">
                <a:latin typeface="Arial" pitchFamily="34" charset="0"/>
                <a:ea typeface="Times New Roman" pitchFamily="18" charset="0"/>
              </a:rPr>
              <a:t> instytuty badawcze </a:t>
            </a:r>
          </a:p>
          <a:p>
            <a:pPr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pl-PL" sz="2000" dirty="0" smtClean="0">
                <a:latin typeface="Arial" pitchFamily="34" charset="0"/>
                <a:ea typeface="Times New Roman" pitchFamily="18" charset="0"/>
              </a:rPr>
              <a:t>Polska Akademia Nauk i tworzone przez nią jednostki organizacyjne </a:t>
            </a:r>
          </a:p>
          <a:p>
            <a:pPr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pl-PL" sz="2000" dirty="0" smtClean="0">
                <a:latin typeface="Arial" pitchFamily="34" charset="0"/>
                <a:ea typeface="Times New Roman" pitchFamily="18" charset="0"/>
              </a:rPr>
              <a:t>konsorcja naukowo - przemysłowe (jako partnerzy dla Lidera Przedsięwzięcia)</a:t>
            </a:r>
          </a:p>
        </p:txBody>
      </p:sp>
      <p:sp>
        <p:nvSpPr>
          <p:cNvPr id="3" name="Prostokąt 2"/>
          <p:cNvSpPr/>
          <p:nvPr/>
        </p:nvSpPr>
        <p:spPr>
          <a:xfrm>
            <a:off x="285720" y="5072074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/>
              <a:t>Partnerzy Beneficjenta mogą reprezentować każdą osobowość prawną.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175">
              <a:buNone/>
            </a:pPr>
            <a:r>
              <a:rPr lang="pl-PL" sz="2800" dirty="0" smtClean="0"/>
              <a:t>Program przewiduje realizację przedsięwzięć ISE w przestrzeniach pilotażowych,</a:t>
            </a:r>
            <a:br>
              <a:rPr lang="pl-PL" sz="2800" dirty="0" smtClean="0"/>
            </a:br>
            <a:r>
              <a:rPr lang="pl-PL" sz="2800" dirty="0" smtClean="0"/>
              <a:t>w których odbywać się będzie </a:t>
            </a:r>
            <a:r>
              <a:rPr lang="pl-PL" sz="2800" b="1" dirty="0" smtClean="0"/>
              <a:t>bilansowanie energii - jej zapotrzebowania i dostaw</a:t>
            </a:r>
            <a:r>
              <a:rPr lang="pl-PL" sz="2800" dirty="0" smtClean="0"/>
              <a:t>. Działania inwestycyjne ISE będą uruchamiane w różnych warstwach: energii elektrycznej, energii cieplnej, energii ciepłej wody użytkowej i uzupełniająco energii gazowej, obowiązkowo powiązanych warstwą operacyjną komunikacji elektronicznej</a:t>
            </a:r>
            <a:r>
              <a:rPr lang="pl-PL" dirty="0" smtClean="0"/>
              <a:t>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2400" b="1" dirty="0" smtClean="0"/>
              <a:t>Elementami obowiązkowymi przy realizacji przedsięwzięć w przestrzeniach pilotażowych są kampanie informacyjno – edukacyjne </a:t>
            </a:r>
            <a:r>
              <a:rPr lang="pl-PL" sz="2400" dirty="0" smtClean="0"/>
              <a:t>realizowane w celu poszerzenia wiedzy i podniesienia świadomości odbiorców</a:t>
            </a:r>
            <a:r>
              <a:rPr lang="pl-PL" sz="2400" b="1" dirty="0" smtClean="0"/>
              <a:t>. </a:t>
            </a:r>
            <a:endParaRPr lang="pl-PL" sz="2400" dirty="0" smtClean="0"/>
          </a:p>
          <a:p>
            <a:r>
              <a:rPr lang="pl-PL" sz="2400" b="1" dirty="0" smtClean="0"/>
              <a:t>W każdej przestrzeni pilotażowej</a:t>
            </a:r>
            <a:r>
              <a:rPr lang="pl-PL" sz="2400" dirty="0" smtClean="0"/>
              <a:t> </a:t>
            </a:r>
            <a:r>
              <a:rPr lang="pl-PL" sz="2400" b="1" dirty="0" smtClean="0"/>
              <a:t>będzie  realizowana </a:t>
            </a:r>
            <a:r>
              <a:rPr lang="pl-PL" sz="2400" dirty="0" smtClean="0"/>
              <a:t>(również jako warunek konieczny)</a:t>
            </a:r>
            <a:r>
              <a:rPr lang="pl-PL" sz="2400" b="1" dirty="0" smtClean="0"/>
              <a:t> inwestycja z zakresu rozproszonych odnawialnych źródeł energii</a:t>
            </a:r>
            <a:r>
              <a:rPr lang="pl-PL" sz="2400" dirty="0" smtClean="0"/>
              <a:t>.</a:t>
            </a:r>
          </a:p>
          <a:p>
            <a:pPr>
              <a:buNone/>
            </a:pPr>
            <a:r>
              <a:rPr lang="pl-PL" sz="2400" dirty="0" smtClean="0"/>
              <a:t/>
            </a:r>
            <a:br>
              <a:rPr lang="pl-PL" sz="2400" dirty="0" smtClean="0"/>
            </a:b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 smtClean="0"/>
              <a:t>W warstwach przestrzeni pilotażowej mogą być też realizowane inne przedsięwzięcia inwestycyjne mające wpływ na zwiększenie efektu ekologiczny ekologicznego /energetycznego, przykładowo :</a:t>
            </a:r>
          </a:p>
          <a:p>
            <a:pPr lvl="0"/>
            <a:r>
              <a:rPr lang="pl-PL" b="1" dirty="0" smtClean="0"/>
              <a:t>inteligentne sieci oświetleniowe </a:t>
            </a:r>
            <a:r>
              <a:rPr lang="pl-PL" dirty="0" smtClean="0"/>
              <a:t>z zastosowaniem energooszczędnego oświetlenia, </a:t>
            </a:r>
          </a:p>
          <a:p>
            <a:pPr lvl="0"/>
            <a:r>
              <a:rPr lang="pl-PL" b="1" dirty="0" err="1" smtClean="0"/>
              <a:t>mikrogeneracja</a:t>
            </a:r>
            <a:r>
              <a:rPr lang="pl-PL" b="1" dirty="0" smtClean="0"/>
              <a:t>, </a:t>
            </a:r>
            <a:r>
              <a:rPr lang="pl-PL" b="1" dirty="0" err="1" smtClean="0"/>
              <a:t>kogeneracja</a:t>
            </a:r>
            <a:r>
              <a:rPr lang="pl-PL" b="1" dirty="0" smtClean="0"/>
              <a:t> oraz </a:t>
            </a:r>
            <a:r>
              <a:rPr lang="pl-PL" b="1" dirty="0" err="1" smtClean="0"/>
              <a:t>trójgeneracja</a:t>
            </a:r>
            <a:r>
              <a:rPr lang="pl-PL" b="1" dirty="0" smtClean="0"/>
              <a:t> gazowa,</a:t>
            </a:r>
          </a:p>
          <a:p>
            <a:pPr lvl="0"/>
            <a:r>
              <a:rPr lang="pl-PL" dirty="0" smtClean="0"/>
              <a:t>montaż urządzeń </a:t>
            </a:r>
            <a:r>
              <a:rPr lang="pl-PL" b="1" dirty="0" smtClean="0"/>
              <a:t>magazynujących energię</a:t>
            </a:r>
            <a:r>
              <a:rPr lang="pl-PL" dirty="0" smtClean="0"/>
              <a:t> (m. in. zbiorniki akumulacyjne oraz infrastruktura dla gromadzenia energii elektrycznej z/dla samochodów elektrycznych),</a:t>
            </a:r>
          </a:p>
          <a:p>
            <a:pPr lvl="0"/>
            <a:r>
              <a:rPr lang="pl-PL" dirty="0" smtClean="0"/>
              <a:t>montaż statycznych kompensatorów mocy biernej w ramach budowy/ przebudowy sieci elektroenergetycznych służących przyłączeniu odnawialnych źródeł energii.</a:t>
            </a:r>
          </a:p>
          <a:p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83568" y="1844824"/>
            <a:ext cx="6429420" cy="2428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Wymaganą minimalną wartość zmniejszenia ograniczenia lub uniknięcia emisji CO</a:t>
            </a:r>
            <a:r>
              <a:rPr kumimoji="0" lang="pl-PL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 wnioskowanym przedsięwzięciu ISE określono na poziomie 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nie mniejszym niż 1000 Mg/rok.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Można uzyskać od 30 do 70% dofinansowania projektu w formie dotacji</a:t>
            </a:r>
          </a:p>
          <a:p>
            <a:r>
              <a:rPr lang="pl-PL" dirty="0" smtClean="0"/>
              <a:t>Pula to 150 mln PLN</a:t>
            </a:r>
          </a:p>
          <a:p>
            <a:r>
              <a:rPr lang="pl-PL" dirty="0" smtClean="0"/>
              <a:t>Realizacja projektu do 31.12.2016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Założenia do wniosku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Beneficjent: Spółdzielnia mieszkaniowa</a:t>
            </a:r>
          </a:p>
          <a:p>
            <a:pPr>
              <a:buNone/>
            </a:pPr>
            <a:r>
              <a:rPr lang="pl-PL" dirty="0" smtClean="0"/>
              <a:t>Obiekt: Budynek wielorodzinny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Budynek z lat ‘70</a:t>
            </a:r>
          </a:p>
          <a:p>
            <a:r>
              <a:rPr lang="pl-PL" dirty="0" smtClean="0"/>
              <a:t>4-piętrowy, 12 mieszkań, 50m</a:t>
            </a:r>
            <a:r>
              <a:rPr lang="pl-PL" baseline="30000" dirty="0" smtClean="0"/>
              <a:t>2</a:t>
            </a:r>
            <a:r>
              <a:rPr lang="pl-PL" dirty="0" smtClean="0"/>
              <a:t> każde</a:t>
            </a:r>
          </a:p>
          <a:p>
            <a:r>
              <a:rPr lang="pl-PL" dirty="0" smtClean="0"/>
              <a:t>Średnio 4-osobowa rodzina</a:t>
            </a:r>
            <a:endParaRPr lang="pl-PL" baseline="30000" dirty="0" smtClean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Założenia do wniosku</a:t>
            </a: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00034" y="4000504"/>
          <a:ext cx="7643866" cy="18491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21933"/>
                <a:gridCol w="3821933"/>
              </a:tblGrid>
              <a:tr h="299402"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DANE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Zapotrzebowanie na co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260 </a:t>
                      </a:r>
                      <a:r>
                        <a:rPr lang="pl-PL" dirty="0" err="1" smtClean="0"/>
                        <a:t>kWh</a:t>
                      </a:r>
                      <a:r>
                        <a:rPr lang="pl-PL" dirty="0" smtClean="0"/>
                        <a:t>/m</a:t>
                      </a:r>
                      <a:r>
                        <a:rPr lang="pl-PL" baseline="30000" dirty="0" smtClean="0"/>
                        <a:t>2</a:t>
                      </a:r>
                      <a:r>
                        <a:rPr lang="pl-PL" dirty="0" smtClean="0"/>
                        <a:t> rok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Zapotrzebowanie</a:t>
                      </a:r>
                      <a:r>
                        <a:rPr lang="pl-PL" baseline="0" dirty="0" smtClean="0"/>
                        <a:t> na wodę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60l/doba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Obecne źródło</a:t>
                      </a:r>
                      <a:r>
                        <a:rPr lang="pl-PL" baseline="0" dirty="0" smtClean="0"/>
                        <a:t> ciepła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Kocioł na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wk</a:t>
                      </a:r>
                      <a:r>
                        <a:rPr lang="pl-PL" baseline="0" dirty="0" smtClean="0"/>
                        <a:t>, 80kW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Roczne</a:t>
                      </a:r>
                      <a:r>
                        <a:rPr lang="pl-PL" baseline="0" dirty="0" smtClean="0"/>
                        <a:t> zużycie energii elektrycznej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1100 </a:t>
                      </a:r>
                      <a:r>
                        <a:rPr lang="pl-PL" dirty="0" err="1" smtClean="0"/>
                        <a:t>kWh</a:t>
                      </a:r>
                      <a:r>
                        <a:rPr lang="pl-PL" dirty="0" smtClean="0"/>
                        <a:t>/os rok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</TotalTime>
  <Words>335</Words>
  <Application>Microsoft Office PowerPoint</Application>
  <PresentationFormat>Pokaz na ekranie (4:3)</PresentationFormat>
  <Paragraphs>62</Paragraphs>
  <Slides>10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Założenia do wniosku</vt:lpstr>
      <vt:lpstr>Założenia do wniosku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Marcin</dc:creator>
  <cp:lastModifiedBy>Uczen</cp:lastModifiedBy>
  <cp:revision>45</cp:revision>
  <dcterms:created xsi:type="dcterms:W3CDTF">2012-10-03T08:46:01Z</dcterms:created>
  <dcterms:modified xsi:type="dcterms:W3CDTF">2013-01-06T15:25:24Z</dcterms:modified>
</cp:coreProperties>
</file>